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handoutMasterIdLst>
    <p:handoutMasterId r:id="rId7"/>
  </p:handoutMasterIdLst>
  <p:sldIdLst>
    <p:sldId id="258" r:id="rId2"/>
    <p:sldId id="264" r:id="rId3"/>
    <p:sldId id="265" r:id="rId4"/>
    <p:sldId id="267" r:id="rId5"/>
    <p:sldId id="266" r:id="rId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BFBFBF"/>
    <a:srgbClr val="16DA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187" autoAdjust="0"/>
    <p:restoredTop sz="94660"/>
  </p:normalViewPr>
  <p:slideViewPr>
    <p:cSldViewPr snapToGrid="0">
      <p:cViewPr>
        <p:scale>
          <a:sx n="51" d="100"/>
          <a:sy n="51" d="100"/>
        </p:scale>
        <p:origin x="1613" y="33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516"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handoutMaster" Target="handoutMasters/handout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7ABDF7-A07F-FE16-3021-89E6530D8A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1E4BE1-8597-434E-807D-3385440F15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D975987-A654-4B46-BEF2-589FAFCD7CDA}" type="datetimeFigureOut">
              <a:rPr lang="en-US" smtClean="0"/>
              <a:t>12/4/2024</a:t>
            </a:fld>
            <a:endParaRPr lang="en-US"/>
          </a:p>
        </p:txBody>
      </p:sp>
      <p:sp>
        <p:nvSpPr>
          <p:cNvPr id="4" name="Footer Placeholder 3">
            <a:extLst>
              <a:ext uri="{FF2B5EF4-FFF2-40B4-BE49-F238E27FC236}">
                <a16:creationId xmlns:a16="http://schemas.microsoft.com/office/drawing/2014/main" id="{C0258830-5564-DFA7-E697-B70DA2B576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3CF128C-36B5-655E-9B2D-BDE7A1A1DA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C04100-29A1-499E-80BB-889823ACD8ED}" type="slidenum">
              <a:rPr lang="en-US" smtClean="0"/>
              <a:t>‹#›</a:t>
            </a:fld>
            <a:endParaRPr lang="en-US"/>
          </a:p>
        </p:txBody>
      </p:sp>
    </p:spTree>
    <p:extLst>
      <p:ext uri="{BB962C8B-B14F-4D97-AF65-F5344CB8AC3E}">
        <p14:creationId xmlns:p14="http://schemas.microsoft.com/office/powerpoint/2010/main" val="174989633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EA9CAE8F-4254-C373-8DFB-F4825E248FA1}"/>
              </a:ext>
            </a:extLst>
          </p:cNvPr>
          <p:cNvCxnSpPr>
            <a:cxnSpLocks/>
          </p:cNvCxnSpPr>
          <p:nvPr userDrawn="1"/>
        </p:nvCxnSpPr>
        <p:spPr>
          <a:xfrm>
            <a:off x="6537960" y="2980791"/>
            <a:ext cx="0" cy="6045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fld id="{30F6CD08-5FA1-4797-9EAA-9CE9AF365753}" type="datetimeFigureOut">
              <a:rPr lang="en-US" smtClean="0"/>
              <a:t>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CEA7D3-1A15-48D5-8E1C-A0C4A2882338}" type="slidenum">
              <a:rPr lang="en-US" smtClean="0"/>
              <a:t>‹#›</a:t>
            </a:fld>
            <a:endParaRPr lang="en-US"/>
          </a:p>
        </p:txBody>
      </p:sp>
      <p:sp>
        <p:nvSpPr>
          <p:cNvPr id="7" name="Rectangle 6">
            <a:extLst>
              <a:ext uri="{FF2B5EF4-FFF2-40B4-BE49-F238E27FC236}">
                <a16:creationId xmlns:a16="http://schemas.microsoft.com/office/drawing/2014/main" id="{32FD9746-C190-DCB4-38CC-941ECBF7F43C}"/>
              </a:ext>
            </a:extLst>
          </p:cNvPr>
          <p:cNvSpPr/>
          <p:nvPr userDrawn="1"/>
        </p:nvSpPr>
        <p:spPr>
          <a:xfrm>
            <a:off x="0" y="0"/>
            <a:ext cx="6858000" cy="2234636"/>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Picture Placeholder 29">
            <a:extLst>
              <a:ext uri="{FF2B5EF4-FFF2-40B4-BE49-F238E27FC236}">
                <a16:creationId xmlns:a16="http://schemas.microsoft.com/office/drawing/2014/main" id="{96F89E64-3FAD-9AD5-6B90-0C894477071F}"/>
              </a:ext>
            </a:extLst>
          </p:cNvPr>
          <p:cNvSpPr>
            <a:spLocks noGrp="1" noChangeAspect="1"/>
          </p:cNvSpPr>
          <p:nvPr>
            <p:ph type="pic" sz="quarter" idx="13"/>
          </p:nvPr>
        </p:nvSpPr>
        <p:spPr>
          <a:xfrm>
            <a:off x="2148840" y="969111"/>
            <a:ext cx="2560320" cy="2559981"/>
          </a:xfrm>
          <a:custGeom>
            <a:avLst/>
            <a:gdLst>
              <a:gd name="connsiteX0" fmla="*/ 1275876 w 2469207"/>
              <a:gd name="connsiteY0" fmla="*/ 729 h 2469206"/>
              <a:gd name="connsiteX1" fmla="*/ 2280616 w 2469207"/>
              <a:gd name="connsiteY1" fmla="*/ 579088 h 2469206"/>
              <a:gd name="connsiteX2" fmla="*/ 1890118 w 2469207"/>
              <a:gd name="connsiteY2" fmla="*/ 2280616 h 2469206"/>
              <a:gd name="connsiteX3" fmla="*/ 188590 w 2469207"/>
              <a:gd name="connsiteY3" fmla="*/ 1890118 h 2469206"/>
              <a:gd name="connsiteX4" fmla="*/ 579088 w 2469207"/>
              <a:gd name="connsiteY4" fmla="*/ 188590 h 2469206"/>
              <a:gd name="connsiteX5" fmla="*/ 1275876 w 2469207"/>
              <a:gd name="connsiteY5" fmla="*/ 729 h 2469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9207" h="2469206">
                <a:moveTo>
                  <a:pt x="1275876" y="729"/>
                </a:moveTo>
                <a:cubicBezTo>
                  <a:pt x="1671917" y="14337"/>
                  <a:pt x="2054347" y="218028"/>
                  <a:pt x="2280616" y="579088"/>
                </a:cubicBezTo>
                <a:cubicBezTo>
                  <a:pt x="2642647" y="1156785"/>
                  <a:pt x="2467815" y="1918585"/>
                  <a:pt x="1890118" y="2280616"/>
                </a:cubicBezTo>
                <a:cubicBezTo>
                  <a:pt x="1312421" y="2642646"/>
                  <a:pt x="550621" y="2467814"/>
                  <a:pt x="188590" y="1890118"/>
                </a:cubicBezTo>
                <a:cubicBezTo>
                  <a:pt x="-173440" y="1312421"/>
                  <a:pt x="1392" y="550621"/>
                  <a:pt x="579088" y="188590"/>
                </a:cubicBezTo>
                <a:cubicBezTo>
                  <a:pt x="795725" y="52829"/>
                  <a:pt x="1038250" y="-7436"/>
                  <a:pt x="1275876" y="729"/>
                </a:cubicBezTo>
                <a:close/>
              </a:path>
            </a:pathLst>
          </a:custGeom>
          <a:ln>
            <a:noFill/>
          </a:ln>
          <a:effectLst>
            <a:glow rad="825500">
              <a:schemeClr val="bg1">
                <a:lumMod val="85000"/>
                <a:alpha val="46000"/>
              </a:schemeClr>
            </a:glow>
          </a:effectLst>
        </p:spPr>
        <p:txBody>
          <a:bodyPr wrap="square">
            <a:noAutofit/>
          </a:bodyPr>
          <a:lstStyle/>
          <a:p>
            <a:endParaRPr lang="en-US"/>
          </a:p>
        </p:txBody>
      </p:sp>
      <p:cxnSp>
        <p:nvCxnSpPr>
          <p:cNvPr id="42" name="Straight Connector 41">
            <a:extLst>
              <a:ext uri="{FF2B5EF4-FFF2-40B4-BE49-F238E27FC236}">
                <a16:creationId xmlns:a16="http://schemas.microsoft.com/office/drawing/2014/main" id="{F844F655-171D-B00D-F9F2-D159ABE4C8E9}"/>
              </a:ext>
            </a:extLst>
          </p:cNvPr>
          <p:cNvCxnSpPr>
            <a:cxnSpLocks/>
          </p:cNvCxnSpPr>
          <p:nvPr userDrawn="1"/>
        </p:nvCxnSpPr>
        <p:spPr>
          <a:xfrm flipH="1">
            <a:off x="320040" y="2249271"/>
            <a:ext cx="1828800" cy="7315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2F21A9D8-CCFC-413B-C964-00FBB49DB10C}"/>
              </a:ext>
            </a:extLst>
          </p:cNvPr>
          <p:cNvCxnSpPr>
            <a:cxnSpLocks/>
          </p:cNvCxnSpPr>
          <p:nvPr userDrawn="1"/>
        </p:nvCxnSpPr>
        <p:spPr>
          <a:xfrm flipH="1" flipV="1">
            <a:off x="4709160" y="2249271"/>
            <a:ext cx="1828800" cy="73152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3F2B419-78DD-5F75-2A8D-6A9807AD1B79}"/>
              </a:ext>
            </a:extLst>
          </p:cNvPr>
          <p:cNvCxnSpPr>
            <a:cxnSpLocks/>
          </p:cNvCxnSpPr>
          <p:nvPr userDrawn="1"/>
        </p:nvCxnSpPr>
        <p:spPr>
          <a:xfrm>
            <a:off x="320040" y="2980791"/>
            <a:ext cx="0" cy="60455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Text Placeholder 85">
            <a:extLst>
              <a:ext uri="{FF2B5EF4-FFF2-40B4-BE49-F238E27FC236}">
                <a16:creationId xmlns:a16="http://schemas.microsoft.com/office/drawing/2014/main" id="{86E52E8C-65AA-94DA-BA8C-BEC7E5811E0B}"/>
              </a:ext>
            </a:extLst>
          </p:cNvPr>
          <p:cNvSpPr>
            <a:spLocks noGrp="1"/>
          </p:cNvSpPr>
          <p:nvPr>
            <p:ph type="body" sz="quarter" idx="16" hasCustomPrompt="1"/>
          </p:nvPr>
        </p:nvSpPr>
        <p:spPr>
          <a:xfrm>
            <a:off x="120536" y="226478"/>
            <a:ext cx="2339947" cy="742633"/>
          </a:xfrm>
          <a:prstGeom prst="rect">
            <a:avLst/>
          </a:prstGeom>
        </p:spPr>
        <p:txBody>
          <a:bodyPr>
            <a:noAutofit/>
          </a:bodyPr>
          <a:lstStyle>
            <a:lvl1pPr marL="0" indent="0">
              <a:buNone/>
              <a:defRPr sz="4800" b="1"/>
            </a:lvl1pPr>
          </a:lstStyle>
          <a:p>
            <a:pPr lvl="0"/>
            <a:r>
              <a:rPr lang="en-US" dirty="0"/>
              <a:t>M. SINA</a:t>
            </a:r>
          </a:p>
        </p:txBody>
      </p:sp>
      <p:sp>
        <p:nvSpPr>
          <p:cNvPr id="87" name="Text Placeholder 85">
            <a:extLst>
              <a:ext uri="{FF2B5EF4-FFF2-40B4-BE49-F238E27FC236}">
                <a16:creationId xmlns:a16="http://schemas.microsoft.com/office/drawing/2014/main" id="{7560418A-1C83-00FF-843D-54377FF919B1}"/>
              </a:ext>
            </a:extLst>
          </p:cNvPr>
          <p:cNvSpPr>
            <a:spLocks noGrp="1"/>
          </p:cNvSpPr>
          <p:nvPr>
            <p:ph type="body" sz="quarter" idx="17" hasCustomPrompt="1"/>
          </p:nvPr>
        </p:nvSpPr>
        <p:spPr>
          <a:xfrm>
            <a:off x="116338" y="842221"/>
            <a:ext cx="2339947" cy="742633"/>
          </a:xfrm>
          <a:prstGeom prst="rect">
            <a:avLst/>
          </a:prstGeom>
        </p:spPr>
        <p:txBody>
          <a:bodyPr>
            <a:noAutofit/>
          </a:bodyPr>
          <a:lstStyle>
            <a:lvl1pPr marL="0" indent="0">
              <a:buNone/>
              <a:defRPr sz="2900" b="1">
                <a:latin typeface="+mj-lt"/>
              </a:defRPr>
            </a:lvl1pPr>
          </a:lstStyle>
          <a:p>
            <a:pPr lvl="0"/>
            <a:r>
              <a:rPr lang="en-US" dirty="0"/>
              <a:t>ALLAHKARAM</a:t>
            </a:r>
          </a:p>
        </p:txBody>
      </p:sp>
      <p:cxnSp>
        <p:nvCxnSpPr>
          <p:cNvPr id="2088" name="Straight Connector 2087">
            <a:extLst>
              <a:ext uri="{FF2B5EF4-FFF2-40B4-BE49-F238E27FC236}">
                <a16:creationId xmlns:a16="http://schemas.microsoft.com/office/drawing/2014/main" id="{2833EE22-07FE-C8AC-0E9B-F93A550DC829}"/>
              </a:ext>
            </a:extLst>
          </p:cNvPr>
          <p:cNvCxnSpPr>
            <a:cxnSpLocks/>
          </p:cNvCxnSpPr>
          <p:nvPr userDrawn="1"/>
        </p:nvCxnSpPr>
        <p:spPr>
          <a:xfrm>
            <a:off x="3429000" y="63062"/>
            <a:ext cx="0" cy="8310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93" name="Freeform: Shape 2092">
            <a:extLst>
              <a:ext uri="{FF2B5EF4-FFF2-40B4-BE49-F238E27FC236}">
                <a16:creationId xmlns:a16="http://schemas.microsoft.com/office/drawing/2014/main" id="{2F6EB5DC-D334-C6E0-91BA-51CB36BA156D}"/>
              </a:ext>
            </a:extLst>
          </p:cNvPr>
          <p:cNvSpPr/>
          <p:nvPr userDrawn="1"/>
        </p:nvSpPr>
        <p:spPr>
          <a:xfrm>
            <a:off x="6086497" y="7222"/>
            <a:ext cx="600032" cy="2101812"/>
          </a:xfrm>
          <a:custGeom>
            <a:avLst/>
            <a:gdLst>
              <a:gd name="connsiteX0" fmla="*/ 0 w 529142"/>
              <a:gd name="connsiteY0" fmla="*/ 0 h 1378825"/>
              <a:gd name="connsiteX1" fmla="*/ 529142 w 529142"/>
              <a:gd name="connsiteY1" fmla="*/ 0 h 1378825"/>
              <a:gd name="connsiteX2" fmla="*/ 529141 w 529142"/>
              <a:gd name="connsiteY2" fmla="*/ 1114254 h 1378825"/>
              <a:gd name="connsiteX3" fmla="*/ 264570 w 529142"/>
              <a:gd name="connsiteY3" fmla="*/ 1378825 h 1378825"/>
              <a:gd name="connsiteX4" fmla="*/ 264571 w 529142"/>
              <a:gd name="connsiteY4" fmla="*/ 1378824 h 1378825"/>
              <a:gd name="connsiteX5" fmla="*/ 0 w 529142"/>
              <a:gd name="connsiteY5" fmla="*/ 1114253 h 1378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9142" h="1378825">
                <a:moveTo>
                  <a:pt x="0" y="0"/>
                </a:moveTo>
                <a:lnTo>
                  <a:pt x="529142" y="0"/>
                </a:lnTo>
                <a:lnTo>
                  <a:pt x="529141" y="1114254"/>
                </a:lnTo>
                <a:cubicBezTo>
                  <a:pt x="529141" y="1260373"/>
                  <a:pt x="410689" y="1378825"/>
                  <a:pt x="264570" y="1378825"/>
                </a:cubicBezTo>
                <a:lnTo>
                  <a:pt x="264571" y="1378824"/>
                </a:lnTo>
                <a:cubicBezTo>
                  <a:pt x="118452" y="1378824"/>
                  <a:pt x="0" y="1260372"/>
                  <a:pt x="0" y="1114253"/>
                </a:cubicBezTo>
                <a:close/>
              </a:path>
            </a:pathLst>
          </a:custGeom>
          <a:solidFill>
            <a:schemeClr val="bg1">
              <a:lumMod val="8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095" name="Graphic 2094">
            <a:extLst>
              <a:ext uri="{FF2B5EF4-FFF2-40B4-BE49-F238E27FC236}">
                <a16:creationId xmlns:a16="http://schemas.microsoft.com/office/drawing/2014/main" id="{3D527F4E-C458-B90C-DAF6-79AC826A26C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36010" y="1725912"/>
            <a:ext cx="269705" cy="269705"/>
          </a:xfrm>
          <a:prstGeom prst="rect">
            <a:avLst/>
          </a:prstGeom>
        </p:spPr>
      </p:pic>
      <p:pic>
        <p:nvPicPr>
          <p:cNvPr id="2097" name="Graphic 2096">
            <a:extLst>
              <a:ext uri="{FF2B5EF4-FFF2-40B4-BE49-F238E27FC236}">
                <a16:creationId xmlns:a16="http://schemas.microsoft.com/office/drawing/2014/main" id="{E9BC6A5C-8448-D6B5-B90D-BB977FCF65C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5661" y="903132"/>
            <a:ext cx="310405" cy="310405"/>
          </a:xfrm>
          <a:prstGeom prst="rect">
            <a:avLst/>
          </a:prstGeom>
        </p:spPr>
      </p:pic>
      <p:pic>
        <p:nvPicPr>
          <p:cNvPr id="2099" name="Graphic 2098">
            <a:extLst>
              <a:ext uri="{FF2B5EF4-FFF2-40B4-BE49-F238E27FC236}">
                <a16:creationId xmlns:a16="http://schemas.microsoft.com/office/drawing/2014/main" id="{4270A1B9-4B62-E838-BE32-73CA9961003B}"/>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13596" y="535698"/>
            <a:ext cx="314534" cy="324680"/>
          </a:xfrm>
          <a:prstGeom prst="rect">
            <a:avLst/>
          </a:prstGeom>
        </p:spPr>
      </p:pic>
      <p:pic>
        <p:nvPicPr>
          <p:cNvPr id="2101" name="Graphic 2100">
            <a:extLst>
              <a:ext uri="{FF2B5EF4-FFF2-40B4-BE49-F238E27FC236}">
                <a16:creationId xmlns:a16="http://schemas.microsoft.com/office/drawing/2014/main" id="{6667D16C-69E9-D7EF-8299-D7F15DF8C950}"/>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06238" y="99139"/>
            <a:ext cx="329250" cy="376286"/>
          </a:xfrm>
          <a:prstGeom prst="rect">
            <a:avLst/>
          </a:prstGeom>
        </p:spPr>
      </p:pic>
      <p:sp>
        <p:nvSpPr>
          <p:cNvPr id="2108" name="Text Placeholder 2107">
            <a:extLst>
              <a:ext uri="{FF2B5EF4-FFF2-40B4-BE49-F238E27FC236}">
                <a16:creationId xmlns:a16="http://schemas.microsoft.com/office/drawing/2014/main" id="{335B2FAA-01B8-C7C2-F667-6FFC7371F3B5}"/>
              </a:ext>
            </a:extLst>
          </p:cNvPr>
          <p:cNvSpPr>
            <a:spLocks noGrp="1"/>
          </p:cNvSpPr>
          <p:nvPr>
            <p:ph type="body" sz="quarter" idx="26" hasCustomPrompt="1"/>
          </p:nvPr>
        </p:nvSpPr>
        <p:spPr>
          <a:xfrm>
            <a:off x="3488074" y="136938"/>
            <a:ext cx="2560320" cy="228338"/>
          </a:xfrm>
          <a:prstGeom prst="rect">
            <a:avLst/>
          </a:prstGeom>
        </p:spPr>
        <p:txBody>
          <a:bodyPr>
            <a:noAutofit/>
          </a:bodyPr>
          <a:lstStyle>
            <a:lvl1pPr marL="0" indent="0" algn="r">
              <a:buNone/>
              <a:defRPr sz="1050"/>
            </a:lvl1pPr>
          </a:lstStyle>
          <a:p>
            <a:pPr lvl="0"/>
            <a:r>
              <a:rPr lang="en-US" dirty="0"/>
              <a:t>https://www.linkedin.com/in/msinamsina/</a:t>
            </a:r>
          </a:p>
        </p:txBody>
      </p:sp>
      <p:sp>
        <p:nvSpPr>
          <p:cNvPr id="2111" name="Text Placeholder 2107">
            <a:extLst>
              <a:ext uri="{FF2B5EF4-FFF2-40B4-BE49-F238E27FC236}">
                <a16:creationId xmlns:a16="http://schemas.microsoft.com/office/drawing/2014/main" id="{49B9F426-F501-4A3F-F40C-0644EB7BE8A3}"/>
              </a:ext>
            </a:extLst>
          </p:cNvPr>
          <p:cNvSpPr>
            <a:spLocks noGrp="1"/>
          </p:cNvSpPr>
          <p:nvPr>
            <p:ph type="body" sz="quarter" idx="27" hasCustomPrompt="1"/>
          </p:nvPr>
        </p:nvSpPr>
        <p:spPr>
          <a:xfrm>
            <a:off x="3488074" y="947282"/>
            <a:ext cx="2560320" cy="228338"/>
          </a:xfrm>
          <a:prstGeom prst="rect">
            <a:avLst/>
          </a:prstGeom>
        </p:spPr>
        <p:txBody>
          <a:bodyPr>
            <a:noAutofit/>
          </a:bodyPr>
          <a:lstStyle>
            <a:lvl1pPr marL="0" indent="0" algn="r">
              <a:buNone/>
              <a:defRPr sz="1050"/>
            </a:lvl1pPr>
          </a:lstStyle>
          <a:p>
            <a:pPr lvl="0"/>
            <a:r>
              <a:rPr lang="en-US" dirty="0"/>
              <a:t>msinamsina@gmail.com</a:t>
            </a:r>
          </a:p>
        </p:txBody>
      </p:sp>
      <p:sp>
        <p:nvSpPr>
          <p:cNvPr id="2116" name="Text Placeholder 2107">
            <a:extLst>
              <a:ext uri="{FF2B5EF4-FFF2-40B4-BE49-F238E27FC236}">
                <a16:creationId xmlns:a16="http://schemas.microsoft.com/office/drawing/2014/main" id="{49A223D2-0595-72DA-CE7A-76358375AA17}"/>
              </a:ext>
            </a:extLst>
          </p:cNvPr>
          <p:cNvSpPr>
            <a:spLocks noGrp="1"/>
          </p:cNvSpPr>
          <p:nvPr>
            <p:ph type="body" sz="quarter" idx="28" hasCustomPrompt="1"/>
          </p:nvPr>
        </p:nvSpPr>
        <p:spPr>
          <a:xfrm>
            <a:off x="3488074" y="542110"/>
            <a:ext cx="2560320" cy="228338"/>
          </a:xfrm>
          <a:prstGeom prst="rect">
            <a:avLst/>
          </a:prstGeom>
        </p:spPr>
        <p:txBody>
          <a:bodyPr>
            <a:noAutofit/>
          </a:bodyPr>
          <a:lstStyle>
            <a:lvl1pPr marL="0" indent="0" algn="r">
              <a:buNone/>
              <a:defRPr sz="1050"/>
            </a:lvl1pPr>
          </a:lstStyle>
          <a:p>
            <a:pPr lvl="0"/>
            <a:r>
              <a:rPr lang="en-US" dirty="0"/>
              <a:t>https://github.com/msinamsina</a:t>
            </a:r>
          </a:p>
        </p:txBody>
      </p:sp>
      <p:pic>
        <p:nvPicPr>
          <p:cNvPr id="2118" name="Graphic 2117">
            <a:extLst>
              <a:ext uri="{FF2B5EF4-FFF2-40B4-BE49-F238E27FC236}">
                <a16:creationId xmlns:a16="http://schemas.microsoft.com/office/drawing/2014/main" id="{DF230B9A-31E1-3D25-32B9-954BD5D40720}"/>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06238" y="1310112"/>
            <a:ext cx="340181" cy="302383"/>
          </a:xfrm>
          <a:prstGeom prst="rect">
            <a:avLst/>
          </a:prstGeom>
        </p:spPr>
      </p:pic>
      <p:sp>
        <p:nvSpPr>
          <p:cNvPr id="2119" name="Text Placeholder 2107">
            <a:extLst>
              <a:ext uri="{FF2B5EF4-FFF2-40B4-BE49-F238E27FC236}">
                <a16:creationId xmlns:a16="http://schemas.microsoft.com/office/drawing/2014/main" id="{D2A4B62A-6C6C-8A76-ED8F-6F9747A7015B}"/>
              </a:ext>
            </a:extLst>
          </p:cNvPr>
          <p:cNvSpPr>
            <a:spLocks noGrp="1"/>
          </p:cNvSpPr>
          <p:nvPr>
            <p:ph type="body" sz="quarter" idx="29" hasCustomPrompt="1"/>
          </p:nvPr>
        </p:nvSpPr>
        <p:spPr>
          <a:xfrm>
            <a:off x="4637687" y="1757627"/>
            <a:ext cx="1410707" cy="228338"/>
          </a:xfrm>
          <a:prstGeom prst="rect">
            <a:avLst/>
          </a:prstGeom>
        </p:spPr>
        <p:txBody>
          <a:bodyPr>
            <a:noAutofit/>
          </a:bodyPr>
          <a:lstStyle>
            <a:lvl1pPr marL="0" indent="0" algn="r">
              <a:buNone/>
              <a:defRPr sz="1050"/>
            </a:lvl1pPr>
          </a:lstStyle>
          <a:p>
            <a:pPr lvl="0"/>
            <a:r>
              <a:rPr lang="en-US" dirty="0"/>
              <a:t>https://msina.me</a:t>
            </a:r>
          </a:p>
        </p:txBody>
      </p:sp>
      <p:sp>
        <p:nvSpPr>
          <p:cNvPr id="2122" name="Text Placeholder 2107">
            <a:extLst>
              <a:ext uri="{FF2B5EF4-FFF2-40B4-BE49-F238E27FC236}">
                <a16:creationId xmlns:a16="http://schemas.microsoft.com/office/drawing/2014/main" id="{D1363440-9CEC-2011-55C1-DDFDAF39A7D6}"/>
              </a:ext>
            </a:extLst>
          </p:cNvPr>
          <p:cNvSpPr>
            <a:spLocks noGrp="1"/>
          </p:cNvSpPr>
          <p:nvPr>
            <p:ph type="body" sz="quarter" idx="30" hasCustomPrompt="1"/>
          </p:nvPr>
        </p:nvSpPr>
        <p:spPr>
          <a:xfrm>
            <a:off x="4637687" y="1352454"/>
            <a:ext cx="1410707" cy="228338"/>
          </a:xfrm>
          <a:prstGeom prst="rect">
            <a:avLst/>
          </a:prstGeom>
        </p:spPr>
        <p:txBody>
          <a:bodyPr>
            <a:noAutofit/>
          </a:bodyPr>
          <a:lstStyle>
            <a:lvl1pPr marL="0" indent="0" algn="r">
              <a:buNone/>
              <a:defRPr sz="1050"/>
            </a:lvl1pPr>
          </a:lstStyle>
          <a:p>
            <a:pPr lvl="0"/>
            <a:r>
              <a:rPr lang="en-US" dirty="0"/>
              <a:t>09981075065</a:t>
            </a:r>
          </a:p>
        </p:txBody>
      </p:sp>
    </p:spTree>
    <p:extLst>
      <p:ext uri="{BB962C8B-B14F-4D97-AF65-F5344CB8AC3E}">
        <p14:creationId xmlns:p14="http://schemas.microsoft.com/office/powerpoint/2010/main" val="2661066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170AF4-0899-25D8-C6EE-5D5B403B1104}"/>
              </a:ext>
            </a:extLst>
          </p:cNvPr>
          <p:cNvSpPr>
            <a:spLocks noGrp="1"/>
          </p:cNvSpPr>
          <p:nvPr>
            <p:ph type="dt" sz="half" idx="10"/>
          </p:nvPr>
        </p:nvSpPr>
        <p:spPr/>
        <p:txBody>
          <a:bodyPr/>
          <a:lstStyle/>
          <a:p>
            <a:fld id="{30F6CD08-5FA1-4797-9EAA-9CE9AF365753}" type="datetimeFigureOut">
              <a:rPr lang="en-US" smtClean="0"/>
              <a:t>12/4/2024</a:t>
            </a:fld>
            <a:endParaRPr lang="en-US"/>
          </a:p>
        </p:txBody>
      </p:sp>
      <p:sp>
        <p:nvSpPr>
          <p:cNvPr id="4" name="Footer Placeholder 3">
            <a:extLst>
              <a:ext uri="{FF2B5EF4-FFF2-40B4-BE49-F238E27FC236}">
                <a16:creationId xmlns:a16="http://schemas.microsoft.com/office/drawing/2014/main" id="{6D1F03BF-153B-A316-8A8F-D2DDFBF8FC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F1F581-92A3-D744-9B95-16803FE1E039}"/>
              </a:ext>
            </a:extLst>
          </p:cNvPr>
          <p:cNvSpPr>
            <a:spLocks noGrp="1"/>
          </p:cNvSpPr>
          <p:nvPr>
            <p:ph type="sldNum" sz="quarter" idx="12"/>
          </p:nvPr>
        </p:nvSpPr>
        <p:spPr/>
        <p:txBody>
          <a:bodyPr/>
          <a:lstStyle/>
          <a:p>
            <a:fld id="{DACEA7D3-1A15-48D5-8E1C-A0C4A2882338}" type="slidenum">
              <a:rPr lang="en-US" smtClean="0"/>
              <a:t>‹#›</a:t>
            </a:fld>
            <a:endParaRPr lang="en-US"/>
          </a:p>
        </p:txBody>
      </p:sp>
      <p:sp>
        <p:nvSpPr>
          <p:cNvPr id="6" name="Rectangle 5">
            <a:extLst>
              <a:ext uri="{FF2B5EF4-FFF2-40B4-BE49-F238E27FC236}">
                <a16:creationId xmlns:a16="http://schemas.microsoft.com/office/drawing/2014/main" id="{134E422D-59D4-8632-4358-1F4D0F0F07AC}"/>
              </a:ext>
            </a:extLst>
          </p:cNvPr>
          <p:cNvSpPr/>
          <p:nvPr userDrawn="1"/>
        </p:nvSpPr>
        <p:spPr>
          <a:xfrm>
            <a:off x="0" y="0"/>
            <a:ext cx="586154" cy="9906000"/>
          </a:xfrm>
          <a:prstGeom prst="rect">
            <a:avLst/>
          </a:prstGeom>
          <a:solidFill>
            <a:srgbClr val="16DAD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0668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F170AF4-0899-25D8-C6EE-5D5B403B1104}"/>
              </a:ext>
            </a:extLst>
          </p:cNvPr>
          <p:cNvSpPr>
            <a:spLocks noGrp="1"/>
          </p:cNvSpPr>
          <p:nvPr>
            <p:ph type="dt" sz="half" idx="10"/>
          </p:nvPr>
        </p:nvSpPr>
        <p:spPr/>
        <p:txBody>
          <a:bodyPr/>
          <a:lstStyle/>
          <a:p>
            <a:fld id="{30F6CD08-5FA1-4797-9EAA-9CE9AF365753}" type="datetimeFigureOut">
              <a:rPr lang="en-US" smtClean="0"/>
              <a:t>12/4/2024</a:t>
            </a:fld>
            <a:endParaRPr lang="en-US"/>
          </a:p>
        </p:txBody>
      </p:sp>
      <p:sp>
        <p:nvSpPr>
          <p:cNvPr id="4" name="Footer Placeholder 3">
            <a:extLst>
              <a:ext uri="{FF2B5EF4-FFF2-40B4-BE49-F238E27FC236}">
                <a16:creationId xmlns:a16="http://schemas.microsoft.com/office/drawing/2014/main" id="{6D1F03BF-153B-A316-8A8F-D2DDFBF8FC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F1F581-92A3-D744-9B95-16803FE1E039}"/>
              </a:ext>
            </a:extLst>
          </p:cNvPr>
          <p:cNvSpPr>
            <a:spLocks noGrp="1"/>
          </p:cNvSpPr>
          <p:nvPr>
            <p:ph type="sldNum" sz="quarter" idx="12"/>
          </p:nvPr>
        </p:nvSpPr>
        <p:spPr/>
        <p:txBody>
          <a:bodyPr/>
          <a:lstStyle/>
          <a:p>
            <a:fld id="{DACEA7D3-1A15-48D5-8E1C-A0C4A2882338}" type="slidenum">
              <a:rPr lang="en-US" smtClean="0"/>
              <a:t>‹#›</a:t>
            </a:fld>
            <a:endParaRPr lang="en-US"/>
          </a:p>
        </p:txBody>
      </p:sp>
    </p:spTree>
    <p:extLst>
      <p:ext uri="{BB962C8B-B14F-4D97-AF65-F5344CB8AC3E}">
        <p14:creationId xmlns:p14="http://schemas.microsoft.com/office/powerpoint/2010/main" val="116909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30F6CD08-5FA1-4797-9EAA-9CE9AF365753}" type="datetimeFigureOut">
              <a:rPr lang="en-US" smtClean="0"/>
              <a:t>12/4/2024</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ACEA7D3-1A15-48D5-8E1C-A0C4A2882338}" type="slidenum">
              <a:rPr lang="en-US" smtClean="0"/>
              <a:t>‹#›</a:t>
            </a:fld>
            <a:endParaRPr lang="en-US"/>
          </a:p>
        </p:txBody>
      </p:sp>
    </p:spTree>
    <p:extLst>
      <p:ext uri="{BB962C8B-B14F-4D97-AF65-F5344CB8AC3E}">
        <p14:creationId xmlns:p14="http://schemas.microsoft.com/office/powerpoint/2010/main" val="123736708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microsoft.com/office/2007/relationships/hdphoto" Target="../media/hdphoto1.wdp"/><Relationship Id="rId7" Type="http://schemas.openxmlformats.org/officeDocument/2006/relationships/image" Target="../media/image13.svg"/><Relationship Id="rId12" Type="http://schemas.openxmlformats.org/officeDocument/2006/relationships/image" Target="../media/image18.png"/><Relationship Id="rId17" Type="http://schemas.microsoft.com/office/2007/relationships/hdphoto" Target="../media/hdphoto2.wdp"/><Relationship Id="rId2" Type="http://schemas.openxmlformats.org/officeDocument/2006/relationships/image" Target="../media/image11.png"/><Relationship Id="rId16"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hyperlink" Target="https://msina.me/" TargetMode="External"/><Relationship Id="rId15" Type="http://schemas.openxmlformats.org/officeDocument/2006/relationships/image" Target="../media/image21.svg"/><Relationship Id="rId10" Type="http://schemas.openxmlformats.org/officeDocument/2006/relationships/image" Target="../media/image16.jpeg"/><Relationship Id="rId4" Type="http://schemas.openxmlformats.org/officeDocument/2006/relationships/hyperlink" Target="https://github.com/msinamsina" TargetMode="External"/><Relationship Id="rId9" Type="http://schemas.openxmlformats.org/officeDocument/2006/relationships/image" Target="../media/image15.svg"/><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3.png"/><Relationship Id="rId26" Type="http://schemas.openxmlformats.org/officeDocument/2006/relationships/image" Target="../media/image41.png"/><Relationship Id="rId39" Type="http://schemas.openxmlformats.org/officeDocument/2006/relationships/image" Target="../media/image54.png"/><Relationship Id="rId21" Type="http://schemas.openxmlformats.org/officeDocument/2006/relationships/image" Target="../media/image36.png"/><Relationship Id="rId34" Type="http://schemas.openxmlformats.org/officeDocument/2006/relationships/image" Target="../media/image49.png"/><Relationship Id="rId42" Type="http://schemas.openxmlformats.org/officeDocument/2006/relationships/image" Target="../media/image57.png"/><Relationship Id="rId47" Type="http://schemas.openxmlformats.org/officeDocument/2006/relationships/image" Target="../media/image62.png"/><Relationship Id="rId50" Type="http://schemas.openxmlformats.org/officeDocument/2006/relationships/image" Target="../media/image65.png"/><Relationship Id="rId7" Type="http://schemas.openxmlformats.org/officeDocument/2006/relationships/hyperlink" Target="https://drive.google.com/file/d/1oLa4BN6Livk69FaOX7VSaMq09awFhbCD/view" TargetMode="External"/><Relationship Id="rId2" Type="http://schemas.openxmlformats.org/officeDocument/2006/relationships/image" Target="../media/image23.png"/><Relationship Id="rId16" Type="http://schemas.openxmlformats.org/officeDocument/2006/relationships/image" Target="../media/image32.png"/><Relationship Id="rId29" Type="http://schemas.openxmlformats.org/officeDocument/2006/relationships/image" Target="../media/image44.png"/><Relationship Id="rId11" Type="http://schemas.openxmlformats.org/officeDocument/2006/relationships/image" Target="../media/image27.png"/><Relationship Id="rId24" Type="http://schemas.openxmlformats.org/officeDocument/2006/relationships/image" Target="../media/image39.jpeg"/><Relationship Id="rId32" Type="http://schemas.openxmlformats.org/officeDocument/2006/relationships/image" Target="../media/image47.png"/><Relationship Id="rId37" Type="http://schemas.openxmlformats.org/officeDocument/2006/relationships/image" Target="../media/image52.png"/><Relationship Id="rId40" Type="http://schemas.openxmlformats.org/officeDocument/2006/relationships/image" Target="../media/image55.png"/><Relationship Id="rId45" Type="http://schemas.openxmlformats.org/officeDocument/2006/relationships/image" Target="../media/image60.png"/><Relationship Id="rId53" Type="http://schemas.openxmlformats.org/officeDocument/2006/relationships/image" Target="../media/image68.png"/><Relationship Id="rId5" Type="http://schemas.openxmlformats.org/officeDocument/2006/relationships/hyperlink" Target="https://github.com/msinamsina/pyautomail" TargetMode="External"/><Relationship Id="rId10" Type="http://schemas.openxmlformats.org/officeDocument/2006/relationships/image" Target="../media/image26.png"/><Relationship Id="rId19" Type="http://schemas.openxmlformats.org/officeDocument/2006/relationships/image" Target="../media/image34.png"/><Relationship Id="rId31" Type="http://schemas.openxmlformats.org/officeDocument/2006/relationships/image" Target="../media/image46.png"/><Relationship Id="rId44" Type="http://schemas.openxmlformats.org/officeDocument/2006/relationships/image" Target="../media/image59.png"/><Relationship Id="rId52" Type="http://schemas.openxmlformats.org/officeDocument/2006/relationships/image" Target="../media/image67.png"/><Relationship Id="rId4" Type="http://schemas.openxmlformats.org/officeDocument/2006/relationships/hyperlink" Target="https://github.com/msinamsina/Parsing-Detectron" TargetMode="External"/><Relationship Id="rId9" Type="http://schemas.microsoft.com/office/2007/relationships/hdphoto" Target="../media/hdphoto3.wdp"/><Relationship Id="rId14" Type="http://schemas.openxmlformats.org/officeDocument/2006/relationships/image" Target="../media/image30.png"/><Relationship Id="rId22" Type="http://schemas.openxmlformats.org/officeDocument/2006/relationships/image" Target="../media/image37.svg"/><Relationship Id="rId27" Type="http://schemas.openxmlformats.org/officeDocument/2006/relationships/image" Target="../media/image42.png"/><Relationship Id="rId30" Type="http://schemas.openxmlformats.org/officeDocument/2006/relationships/image" Target="../media/image45.png"/><Relationship Id="rId35" Type="http://schemas.openxmlformats.org/officeDocument/2006/relationships/image" Target="../media/image50.png"/><Relationship Id="rId43" Type="http://schemas.openxmlformats.org/officeDocument/2006/relationships/image" Target="../media/image58.png"/><Relationship Id="rId48" Type="http://schemas.openxmlformats.org/officeDocument/2006/relationships/image" Target="../media/image63.png"/><Relationship Id="rId8" Type="http://schemas.openxmlformats.org/officeDocument/2006/relationships/image" Target="../media/image25.png"/><Relationship Id="rId51" Type="http://schemas.openxmlformats.org/officeDocument/2006/relationships/image" Target="../media/image66.svg"/><Relationship Id="rId3" Type="http://schemas.openxmlformats.org/officeDocument/2006/relationships/image" Target="../media/image24.svg"/><Relationship Id="rId12" Type="http://schemas.openxmlformats.org/officeDocument/2006/relationships/image" Target="../media/image28.png"/><Relationship Id="rId17" Type="http://schemas.microsoft.com/office/2007/relationships/hdphoto" Target="../media/hdphoto4.wdp"/><Relationship Id="rId25" Type="http://schemas.openxmlformats.org/officeDocument/2006/relationships/image" Target="../media/image40.png"/><Relationship Id="rId33" Type="http://schemas.openxmlformats.org/officeDocument/2006/relationships/image" Target="../media/image48.png"/><Relationship Id="rId38" Type="http://schemas.openxmlformats.org/officeDocument/2006/relationships/image" Target="../media/image53.png"/><Relationship Id="rId46" Type="http://schemas.openxmlformats.org/officeDocument/2006/relationships/image" Target="../media/image61.svg"/><Relationship Id="rId20" Type="http://schemas.openxmlformats.org/officeDocument/2006/relationships/image" Target="../media/image35.png"/><Relationship Id="rId41"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hyperlink" Target="https://pyautomail.readthedocs.io/en/latest/" TargetMode="External"/><Relationship Id="rId15" Type="http://schemas.openxmlformats.org/officeDocument/2006/relationships/image" Target="../media/image31.png"/><Relationship Id="rId23" Type="http://schemas.openxmlformats.org/officeDocument/2006/relationships/image" Target="../media/image38.png"/><Relationship Id="rId28" Type="http://schemas.openxmlformats.org/officeDocument/2006/relationships/image" Target="../media/image43.png"/><Relationship Id="rId36" Type="http://schemas.openxmlformats.org/officeDocument/2006/relationships/image" Target="../media/image51.png"/><Relationship Id="rId49" Type="http://schemas.openxmlformats.org/officeDocument/2006/relationships/image" Target="../media/image64.png"/></Relationships>
</file>

<file path=ppt/slides/_rels/slide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26.png"/><Relationship Id="rId18" Type="http://schemas.openxmlformats.org/officeDocument/2006/relationships/image" Target="../media/image44.png"/><Relationship Id="rId26" Type="http://schemas.openxmlformats.org/officeDocument/2006/relationships/image" Target="../media/image79.png"/><Relationship Id="rId3" Type="http://schemas.microsoft.com/office/2007/relationships/hdphoto" Target="../media/hdphoto3.wdp"/><Relationship Id="rId21" Type="http://schemas.microsoft.com/office/2007/relationships/hdphoto" Target="../media/hdphoto5.wdp"/><Relationship Id="rId7" Type="http://schemas.openxmlformats.org/officeDocument/2006/relationships/hyperlink" Target="https://icrom.ir/" TargetMode="External"/><Relationship Id="rId12" Type="http://schemas.openxmlformats.org/officeDocument/2006/relationships/hyperlink" Target="https://github.com/msinamsina/ARAS-DeepLearning-FW" TargetMode="External"/><Relationship Id="rId17" Type="http://schemas.openxmlformats.org/officeDocument/2006/relationships/image" Target="../media/image73.jpeg"/><Relationship Id="rId25" Type="http://schemas.openxmlformats.org/officeDocument/2006/relationships/image" Target="../media/image78.png"/><Relationship Id="rId2" Type="http://schemas.openxmlformats.org/officeDocument/2006/relationships/image" Target="../media/image25.png"/><Relationship Id="rId16" Type="http://schemas.openxmlformats.org/officeDocument/2006/relationships/image" Target="../media/image72.png"/><Relationship Id="rId20"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hyperlink" Target="https://aras.kntu.ac.ir/" TargetMode="External"/><Relationship Id="rId11" Type="http://schemas.openxmlformats.org/officeDocument/2006/relationships/image" Target="../media/image37.svg"/><Relationship Id="rId24" Type="http://schemas.openxmlformats.org/officeDocument/2006/relationships/image" Target="../media/image77.png"/><Relationship Id="rId5" Type="http://schemas.openxmlformats.org/officeDocument/2006/relationships/image" Target="../media/image29.png"/><Relationship Id="rId15" Type="http://schemas.openxmlformats.org/officeDocument/2006/relationships/image" Target="../media/image71.png"/><Relationship Id="rId23" Type="http://schemas.openxmlformats.org/officeDocument/2006/relationships/image" Target="../media/image76.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28.png"/><Relationship Id="rId9" Type="http://schemas.openxmlformats.org/officeDocument/2006/relationships/image" Target="../media/image70.svg"/><Relationship Id="rId14" Type="http://schemas.openxmlformats.org/officeDocument/2006/relationships/image" Target="../media/image27.png"/><Relationship Id="rId22" Type="http://schemas.openxmlformats.org/officeDocument/2006/relationships/image" Target="../media/image75.jpeg"/><Relationship Id="rId27" Type="http://schemas.openxmlformats.org/officeDocument/2006/relationships/image" Target="../media/image80.jpg"/></Relationships>
</file>

<file path=ppt/slides/_rels/slide4.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hyperlink" Target="https://ieeexplore.ieee.org/document/10025355/" TargetMode="External"/><Relationship Id="rId7" Type="http://schemas.openxmlformats.org/officeDocument/2006/relationships/image" Target="../media/image81.png"/><Relationship Id="rId2" Type="http://schemas.openxmlformats.org/officeDocument/2006/relationships/hyperlink" Target="https://ieeexplore.ieee.org/document/9663494/" TargetMode="External"/><Relationship Id="rId1" Type="http://schemas.openxmlformats.org/officeDocument/2006/relationships/slideLayout" Target="../slideLayouts/slideLayout3.xml"/><Relationship Id="rId6" Type="http://schemas.openxmlformats.org/officeDocument/2006/relationships/hyperlink" Target="https://scholar.google.com/citations?user=ejhATTMAAAAJ&amp;hl=en" TargetMode="External"/><Relationship Id="rId5" Type="http://schemas.openxmlformats.org/officeDocument/2006/relationships/hyperlink" Target="https://robocup-rescue.github.io/team_description_papers/2017/Champ2017_Iran_KN2C.pdf" TargetMode="External"/><Relationship Id="rId10" Type="http://schemas.openxmlformats.org/officeDocument/2006/relationships/image" Target="../media/image84.svg"/><Relationship Id="rId4" Type="http://schemas.openxmlformats.org/officeDocument/2006/relationships/hyperlink" Target="https://ieeexplore.ieee.org/document/9663448" TargetMode="External"/><Relationship Id="rId9"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044F4E79-2311-D2DB-BA38-BBEA307DE718}"/>
              </a:ext>
            </a:extLst>
          </p:cNvPr>
          <p:cNvPicPr>
            <a:picLocks noGrp="1" noChangeAspect="1"/>
          </p:cNvPicPr>
          <p:nvPr>
            <p:ph type="pic" sz="quarter" idx="13"/>
          </p:nvPr>
        </p:nvPicPr>
        <p:blipFill rotWithShape="1">
          <a:blip r:embed="rId2">
            <a:duotone>
              <a:prstClr val="black"/>
              <a:srgbClr val="404040">
                <a:tint val="45000"/>
                <a:satMod val="400000"/>
              </a:srgb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2541" t="9395" r="11715" b="14873"/>
          <a:stretch/>
        </p:blipFill>
        <p:spPr>
          <a:xfrm>
            <a:off x="2148840" y="969111"/>
            <a:ext cx="2560320" cy="2559981"/>
          </a:xfrm>
          <a:ln w="19050">
            <a:solidFill>
              <a:schemeClr val="bg1">
                <a:lumMod val="85000"/>
              </a:schemeClr>
            </a:solidFill>
          </a:ln>
          <a:effectLst>
            <a:glow rad="63500">
              <a:schemeClr val="bg1">
                <a:alpha val="58000"/>
              </a:schemeClr>
            </a:glow>
          </a:effectLst>
        </p:spPr>
      </p:pic>
      <p:sp>
        <p:nvSpPr>
          <p:cNvPr id="6" name="Text Placeholder 5">
            <a:extLst>
              <a:ext uri="{FF2B5EF4-FFF2-40B4-BE49-F238E27FC236}">
                <a16:creationId xmlns:a16="http://schemas.microsoft.com/office/drawing/2014/main" id="{425302E1-9877-4CDC-0551-C19150E31053}"/>
              </a:ext>
            </a:extLst>
          </p:cNvPr>
          <p:cNvSpPr>
            <a:spLocks noGrp="1"/>
          </p:cNvSpPr>
          <p:nvPr>
            <p:ph type="body" sz="quarter" idx="16"/>
          </p:nvPr>
        </p:nvSpPr>
        <p:spPr>
          <a:xfrm>
            <a:off x="116338" y="137075"/>
            <a:ext cx="3106758" cy="939294"/>
          </a:xfrm>
        </p:spPr>
        <p:txBody>
          <a:bodyPr/>
          <a:lstStyle/>
          <a:p>
            <a:r>
              <a:rPr lang="en-US" sz="2800" dirty="0"/>
              <a:t>Mohammad Sina</a:t>
            </a:r>
          </a:p>
          <a:p>
            <a:r>
              <a:rPr lang="en-US" sz="2800" dirty="0"/>
              <a:t>Allahkaram</a:t>
            </a:r>
          </a:p>
          <a:p>
            <a:endParaRPr lang="en-US" sz="2800" dirty="0"/>
          </a:p>
        </p:txBody>
      </p:sp>
      <p:sp>
        <p:nvSpPr>
          <p:cNvPr id="1091" name="Text Placeholder 1090">
            <a:extLst>
              <a:ext uri="{FF2B5EF4-FFF2-40B4-BE49-F238E27FC236}">
                <a16:creationId xmlns:a16="http://schemas.microsoft.com/office/drawing/2014/main" id="{2646E08E-C6FB-455D-B9EC-EE9BEB4B4665}"/>
              </a:ext>
            </a:extLst>
          </p:cNvPr>
          <p:cNvSpPr>
            <a:spLocks noGrp="1"/>
          </p:cNvSpPr>
          <p:nvPr>
            <p:ph type="body" sz="quarter" idx="26"/>
          </p:nvPr>
        </p:nvSpPr>
        <p:spPr>
          <a:xfrm>
            <a:off x="3100724" y="110546"/>
            <a:ext cx="2973500" cy="266844"/>
          </a:xfrm>
        </p:spPr>
        <p:txBody>
          <a:bodyPr/>
          <a:lstStyle/>
          <a:p>
            <a:r>
              <a:rPr lang="en-US" sz="1100" b="1" dirty="0">
                <a:solidFill>
                  <a:schemeClr val="tx1">
                    <a:lumMod val="75000"/>
                    <a:lumOff val="25000"/>
                  </a:schemeClr>
                </a:solidFill>
              </a:rPr>
              <a:t>https://www.linkedin.com/in/msinamsina</a:t>
            </a:r>
          </a:p>
        </p:txBody>
      </p:sp>
      <p:sp>
        <p:nvSpPr>
          <p:cNvPr id="1093" name="Text Placeholder 1092">
            <a:extLst>
              <a:ext uri="{FF2B5EF4-FFF2-40B4-BE49-F238E27FC236}">
                <a16:creationId xmlns:a16="http://schemas.microsoft.com/office/drawing/2014/main" id="{D697E978-E803-EAF5-5497-BDE4038543A9}"/>
              </a:ext>
            </a:extLst>
          </p:cNvPr>
          <p:cNvSpPr>
            <a:spLocks noGrp="1"/>
          </p:cNvSpPr>
          <p:nvPr>
            <p:ph type="body" sz="quarter" idx="27"/>
          </p:nvPr>
        </p:nvSpPr>
        <p:spPr>
          <a:xfrm>
            <a:off x="3100724" y="941102"/>
            <a:ext cx="2973500" cy="266844"/>
          </a:xfrm>
        </p:spPr>
        <p:txBody>
          <a:bodyPr/>
          <a:lstStyle/>
          <a:p>
            <a:r>
              <a:rPr lang="en-US" sz="1100" b="1" dirty="0">
                <a:solidFill>
                  <a:schemeClr val="tx1">
                    <a:lumMod val="75000"/>
                    <a:lumOff val="25000"/>
                  </a:schemeClr>
                </a:solidFill>
              </a:rPr>
              <a:t>msinamsina@gmail.com</a:t>
            </a:r>
          </a:p>
        </p:txBody>
      </p:sp>
      <p:sp>
        <p:nvSpPr>
          <p:cNvPr id="1095" name="Text Placeholder 1094">
            <a:extLst>
              <a:ext uri="{FF2B5EF4-FFF2-40B4-BE49-F238E27FC236}">
                <a16:creationId xmlns:a16="http://schemas.microsoft.com/office/drawing/2014/main" id="{5D4C382B-0B89-2140-3466-7B175204C15C}"/>
              </a:ext>
            </a:extLst>
          </p:cNvPr>
          <p:cNvSpPr>
            <a:spLocks noGrp="1"/>
          </p:cNvSpPr>
          <p:nvPr>
            <p:ph type="body" sz="quarter" idx="28"/>
          </p:nvPr>
        </p:nvSpPr>
        <p:spPr>
          <a:xfrm>
            <a:off x="3100724" y="525824"/>
            <a:ext cx="2973500" cy="266844"/>
          </a:xfrm>
        </p:spPr>
        <p:txBody>
          <a:bodyPr/>
          <a:lstStyle/>
          <a:p>
            <a:r>
              <a:rPr lang="en-US" sz="1100" b="1" dirty="0">
                <a:solidFill>
                  <a:schemeClr val="tx1">
                    <a:lumMod val="75000"/>
                    <a:lumOff val="25000"/>
                  </a:schemeClr>
                </a:solidFill>
                <a:hlinkClick r:id="rId4">
                  <a:extLst>
                    <a:ext uri="{A12FA001-AC4F-418D-AE19-62706E023703}">
                      <ahyp:hlinkClr xmlns:ahyp="http://schemas.microsoft.com/office/drawing/2018/hyperlinkcolor" val="tx"/>
                    </a:ext>
                  </a:extLst>
                </a:hlinkClick>
              </a:rPr>
              <a:t>https://github.com/msinamsina</a:t>
            </a:r>
            <a:endParaRPr lang="en-US" sz="1100" b="1" dirty="0">
              <a:solidFill>
                <a:schemeClr val="tx1">
                  <a:lumMod val="75000"/>
                  <a:lumOff val="25000"/>
                </a:schemeClr>
              </a:solidFill>
            </a:endParaRPr>
          </a:p>
        </p:txBody>
      </p:sp>
      <p:sp>
        <p:nvSpPr>
          <p:cNvPr id="1097" name="Text Placeholder 1096">
            <a:extLst>
              <a:ext uri="{FF2B5EF4-FFF2-40B4-BE49-F238E27FC236}">
                <a16:creationId xmlns:a16="http://schemas.microsoft.com/office/drawing/2014/main" id="{4DA47635-666A-32A9-E0E0-8F337F1B9E2C}"/>
              </a:ext>
            </a:extLst>
          </p:cNvPr>
          <p:cNvSpPr>
            <a:spLocks noGrp="1"/>
          </p:cNvSpPr>
          <p:nvPr>
            <p:ph type="body" sz="quarter" idx="29"/>
          </p:nvPr>
        </p:nvSpPr>
        <p:spPr>
          <a:xfrm>
            <a:off x="4435860" y="1356380"/>
            <a:ext cx="1638364" cy="266844"/>
          </a:xfrm>
        </p:spPr>
        <p:txBody>
          <a:bodyPr/>
          <a:lstStyle/>
          <a:p>
            <a:r>
              <a:rPr lang="en-US" sz="1100" b="1" dirty="0">
                <a:solidFill>
                  <a:schemeClr val="tx1">
                    <a:lumMod val="75000"/>
                    <a:lumOff val="25000"/>
                  </a:schemeClr>
                </a:solidFill>
                <a:hlinkClick r:id="rId5">
                  <a:extLst>
                    <a:ext uri="{A12FA001-AC4F-418D-AE19-62706E023703}">
                      <ahyp:hlinkClr xmlns:ahyp="http://schemas.microsoft.com/office/drawing/2018/hyperlinkcolor" val="tx"/>
                    </a:ext>
                  </a:extLst>
                </a:hlinkClick>
              </a:rPr>
              <a:t>https://msina.me</a:t>
            </a:r>
            <a:endParaRPr lang="en-US" sz="1100" b="1" dirty="0">
              <a:solidFill>
                <a:schemeClr val="tx1">
                  <a:lumMod val="75000"/>
                  <a:lumOff val="25000"/>
                </a:schemeClr>
              </a:solidFill>
            </a:endParaRPr>
          </a:p>
        </p:txBody>
      </p:sp>
      <p:sp>
        <p:nvSpPr>
          <p:cNvPr id="1099" name="Text Placeholder 1098">
            <a:extLst>
              <a:ext uri="{FF2B5EF4-FFF2-40B4-BE49-F238E27FC236}">
                <a16:creationId xmlns:a16="http://schemas.microsoft.com/office/drawing/2014/main" id="{55499576-86FF-F10B-5A0A-6C4422DD0D17}"/>
              </a:ext>
            </a:extLst>
          </p:cNvPr>
          <p:cNvSpPr>
            <a:spLocks noGrp="1"/>
          </p:cNvSpPr>
          <p:nvPr>
            <p:ph type="body" sz="quarter" idx="30"/>
          </p:nvPr>
        </p:nvSpPr>
        <p:spPr>
          <a:xfrm>
            <a:off x="4435860" y="1771659"/>
            <a:ext cx="1638364" cy="266844"/>
          </a:xfrm>
        </p:spPr>
        <p:txBody>
          <a:bodyPr/>
          <a:lstStyle/>
          <a:p>
            <a:r>
              <a:rPr lang="en-US" sz="1100" b="1" dirty="0">
                <a:solidFill>
                  <a:schemeClr val="tx1">
                    <a:lumMod val="75000"/>
                    <a:lumOff val="25000"/>
                  </a:schemeClr>
                </a:solidFill>
              </a:rPr>
              <a:t>09981075065</a:t>
            </a:r>
          </a:p>
        </p:txBody>
      </p:sp>
      <p:sp>
        <p:nvSpPr>
          <p:cNvPr id="1089" name="TextBox 1088">
            <a:extLst>
              <a:ext uri="{FF2B5EF4-FFF2-40B4-BE49-F238E27FC236}">
                <a16:creationId xmlns:a16="http://schemas.microsoft.com/office/drawing/2014/main" id="{54B2F590-7A65-88EC-FCC3-889DCC7C2C6C}"/>
              </a:ext>
            </a:extLst>
          </p:cNvPr>
          <p:cNvSpPr txBox="1"/>
          <p:nvPr/>
        </p:nvSpPr>
        <p:spPr>
          <a:xfrm>
            <a:off x="131136" y="1269194"/>
            <a:ext cx="2037922" cy="738664"/>
          </a:xfrm>
          <a:prstGeom prst="rect">
            <a:avLst/>
          </a:prstGeom>
          <a:noFill/>
        </p:spPr>
        <p:txBody>
          <a:bodyPr wrap="square" rtlCol="0">
            <a:spAutoFit/>
          </a:bodyPr>
          <a:lstStyle/>
          <a:p>
            <a:r>
              <a:rPr lang="en-US" sz="1400" b="1" dirty="0"/>
              <a:t>Full stack Developer</a:t>
            </a:r>
          </a:p>
          <a:p>
            <a:r>
              <a:rPr lang="en-US" sz="1400" b="1" dirty="0"/>
              <a:t>ML Engineer</a:t>
            </a:r>
          </a:p>
          <a:p>
            <a:r>
              <a:rPr lang="en-US" sz="1400" b="1" dirty="0"/>
              <a:t>Roboticist</a:t>
            </a:r>
          </a:p>
        </p:txBody>
      </p:sp>
      <p:cxnSp>
        <p:nvCxnSpPr>
          <p:cNvPr id="11" name="Straight Connector 10">
            <a:extLst>
              <a:ext uri="{FF2B5EF4-FFF2-40B4-BE49-F238E27FC236}">
                <a16:creationId xmlns:a16="http://schemas.microsoft.com/office/drawing/2014/main" id="{064AA09E-FE7B-09F0-EABE-72246CC0DA1F}"/>
              </a:ext>
            </a:extLst>
          </p:cNvPr>
          <p:cNvCxnSpPr>
            <a:cxnSpLocks/>
          </p:cNvCxnSpPr>
          <p:nvPr/>
        </p:nvCxnSpPr>
        <p:spPr>
          <a:xfrm flipV="1">
            <a:off x="485418" y="3684741"/>
            <a:ext cx="3665913" cy="38817"/>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78BB498-62B0-2C99-3B15-44437AED6969}"/>
              </a:ext>
            </a:extLst>
          </p:cNvPr>
          <p:cNvCxnSpPr>
            <a:cxnSpLocks/>
          </p:cNvCxnSpPr>
          <p:nvPr/>
        </p:nvCxnSpPr>
        <p:spPr>
          <a:xfrm>
            <a:off x="4397005" y="3688957"/>
            <a:ext cx="2025673" cy="725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ardrop 12">
            <a:extLst>
              <a:ext uri="{FF2B5EF4-FFF2-40B4-BE49-F238E27FC236}">
                <a16:creationId xmlns:a16="http://schemas.microsoft.com/office/drawing/2014/main" id="{993C38B9-9261-331A-2884-A41590A6D5EE}"/>
              </a:ext>
            </a:extLst>
          </p:cNvPr>
          <p:cNvSpPr/>
          <p:nvPr/>
        </p:nvSpPr>
        <p:spPr>
          <a:xfrm flipV="1">
            <a:off x="116339" y="3345501"/>
            <a:ext cx="407399" cy="382829"/>
          </a:xfrm>
          <a:prstGeom prst="teardrop">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ardrop 13">
            <a:extLst>
              <a:ext uri="{FF2B5EF4-FFF2-40B4-BE49-F238E27FC236}">
                <a16:creationId xmlns:a16="http://schemas.microsoft.com/office/drawing/2014/main" id="{BC52898A-97A3-A503-8859-11DAAE2F72EB}"/>
              </a:ext>
            </a:extLst>
          </p:cNvPr>
          <p:cNvSpPr/>
          <p:nvPr/>
        </p:nvSpPr>
        <p:spPr>
          <a:xfrm flipH="1" flipV="1">
            <a:off x="6334262" y="3345501"/>
            <a:ext cx="407399" cy="382829"/>
          </a:xfrm>
          <a:prstGeom prst="teardrop">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6698C323-5509-AD08-542A-5BC4694E43F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7481" y="3436865"/>
            <a:ext cx="225113" cy="200100"/>
          </a:xfrm>
          <a:prstGeom prst="rect">
            <a:avLst/>
          </a:prstGeom>
        </p:spPr>
      </p:pic>
      <p:pic>
        <p:nvPicPr>
          <p:cNvPr id="16" name="Graphic 15">
            <a:extLst>
              <a:ext uri="{FF2B5EF4-FFF2-40B4-BE49-F238E27FC236}">
                <a16:creationId xmlns:a16="http://schemas.microsoft.com/office/drawing/2014/main" id="{7A977DE8-078B-23C0-C0B5-14FDC8FBF2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13485" y="3412440"/>
            <a:ext cx="248950" cy="248950"/>
          </a:xfrm>
          <a:prstGeom prst="rect">
            <a:avLst/>
          </a:prstGeom>
        </p:spPr>
      </p:pic>
      <p:sp>
        <p:nvSpPr>
          <p:cNvPr id="17" name="TextBox 16">
            <a:extLst>
              <a:ext uri="{FF2B5EF4-FFF2-40B4-BE49-F238E27FC236}">
                <a16:creationId xmlns:a16="http://schemas.microsoft.com/office/drawing/2014/main" id="{B66BD7A7-69DF-656E-64A9-390ADFA64F4F}"/>
              </a:ext>
            </a:extLst>
          </p:cNvPr>
          <p:cNvSpPr txBox="1"/>
          <p:nvPr/>
        </p:nvSpPr>
        <p:spPr>
          <a:xfrm>
            <a:off x="607398" y="3320447"/>
            <a:ext cx="1551059" cy="369332"/>
          </a:xfrm>
          <a:prstGeom prst="rect">
            <a:avLst/>
          </a:prstGeom>
          <a:noFill/>
        </p:spPr>
        <p:txBody>
          <a:bodyPr wrap="square" rtlCol="0">
            <a:spAutoFit/>
          </a:bodyPr>
          <a:lstStyle/>
          <a:p>
            <a:r>
              <a:rPr lang="en-US" dirty="0">
                <a:solidFill>
                  <a:srgbClr val="404040"/>
                </a:solidFill>
              </a:rPr>
              <a:t>HIGHLIGHTS</a:t>
            </a:r>
          </a:p>
        </p:txBody>
      </p:sp>
      <p:sp>
        <p:nvSpPr>
          <p:cNvPr id="18" name="TextBox 17">
            <a:extLst>
              <a:ext uri="{FF2B5EF4-FFF2-40B4-BE49-F238E27FC236}">
                <a16:creationId xmlns:a16="http://schemas.microsoft.com/office/drawing/2014/main" id="{EE4A89C1-3CD1-D3B3-D7E1-A1D166D1157F}"/>
              </a:ext>
            </a:extLst>
          </p:cNvPr>
          <p:cNvSpPr txBox="1"/>
          <p:nvPr/>
        </p:nvSpPr>
        <p:spPr>
          <a:xfrm>
            <a:off x="4863850" y="3242628"/>
            <a:ext cx="1486211" cy="369332"/>
          </a:xfrm>
          <a:prstGeom prst="rect">
            <a:avLst/>
          </a:prstGeom>
          <a:noFill/>
        </p:spPr>
        <p:txBody>
          <a:bodyPr wrap="square" rtlCol="0">
            <a:spAutoFit/>
          </a:bodyPr>
          <a:lstStyle/>
          <a:p>
            <a:r>
              <a:rPr lang="en-US" dirty="0">
                <a:solidFill>
                  <a:srgbClr val="404040"/>
                </a:solidFill>
              </a:rPr>
              <a:t>LANGUAGES</a:t>
            </a:r>
          </a:p>
        </p:txBody>
      </p:sp>
      <p:grpSp>
        <p:nvGrpSpPr>
          <p:cNvPr id="19" name="Group 18">
            <a:extLst>
              <a:ext uri="{FF2B5EF4-FFF2-40B4-BE49-F238E27FC236}">
                <a16:creationId xmlns:a16="http://schemas.microsoft.com/office/drawing/2014/main" id="{16C20066-3644-863D-2E62-0CB2C707A9A0}"/>
              </a:ext>
            </a:extLst>
          </p:cNvPr>
          <p:cNvGrpSpPr/>
          <p:nvPr/>
        </p:nvGrpSpPr>
        <p:grpSpPr>
          <a:xfrm>
            <a:off x="4638159" y="3827262"/>
            <a:ext cx="1557521" cy="298604"/>
            <a:chOff x="3779580" y="5534091"/>
            <a:chExt cx="2737656" cy="438544"/>
          </a:xfrm>
        </p:grpSpPr>
        <p:sp>
          <p:nvSpPr>
            <p:cNvPr id="20" name="Text Placeholder 4">
              <a:extLst>
                <a:ext uri="{FF2B5EF4-FFF2-40B4-BE49-F238E27FC236}">
                  <a16:creationId xmlns:a16="http://schemas.microsoft.com/office/drawing/2014/main" id="{F692560E-1302-80EC-41B8-82FEE4FB79B7}"/>
                </a:ext>
              </a:extLst>
            </p:cNvPr>
            <p:cNvSpPr txBox="1">
              <a:spLocks/>
            </p:cNvSpPr>
            <p:nvPr/>
          </p:nvSpPr>
          <p:spPr>
            <a:xfrm>
              <a:off x="5520959" y="5581938"/>
              <a:ext cx="996277" cy="390697"/>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050" dirty="0">
                  <a:solidFill>
                    <a:schemeClr val="tx1"/>
                  </a:solidFill>
                  <a:latin typeface="+mj-lt"/>
                </a:rPr>
                <a:t>Native</a:t>
              </a:r>
            </a:p>
          </p:txBody>
        </p:sp>
        <p:grpSp>
          <p:nvGrpSpPr>
            <p:cNvPr id="21" name="Group 20">
              <a:extLst>
                <a:ext uri="{FF2B5EF4-FFF2-40B4-BE49-F238E27FC236}">
                  <a16:creationId xmlns:a16="http://schemas.microsoft.com/office/drawing/2014/main" id="{0BC38358-54B4-3147-33FE-F4D67A0CCB44}"/>
                </a:ext>
              </a:extLst>
            </p:cNvPr>
            <p:cNvGrpSpPr/>
            <p:nvPr/>
          </p:nvGrpSpPr>
          <p:grpSpPr>
            <a:xfrm>
              <a:off x="3779580" y="5534091"/>
              <a:ext cx="2568972" cy="422709"/>
              <a:chOff x="3779580" y="5534091"/>
              <a:chExt cx="2568972" cy="422709"/>
            </a:xfrm>
          </p:grpSpPr>
          <p:sp>
            <p:nvSpPr>
              <p:cNvPr id="22" name="Text Placeholder 4">
                <a:extLst>
                  <a:ext uri="{FF2B5EF4-FFF2-40B4-BE49-F238E27FC236}">
                    <a16:creationId xmlns:a16="http://schemas.microsoft.com/office/drawing/2014/main" id="{37152E1F-5144-B221-DF4C-F5D7008EA707}"/>
                  </a:ext>
                </a:extLst>
              </p:cNvPr>
              <p:cNvSpPr txBox="1">
                <a:spLocks/>
              </p:cNvSpPr>
              <p:nvPr/>
            </p:nvSpPr>
            <p:spPr>
              <a:xfrm>
                <a:off x="4539960" y="5590798"/>
                <a:ext cx="1223493" cy="337974"/>
              </a:xfrm>
              <a:prstGeom prst="rect">
                <a:avLst/>
              </a:prstGeom>
            </p:spPr>
            <p:txBody>
              <a:bodyPr vert="horz" lIns="91440" tIns="45720" rIns="91440" bIns="45720" rtlCol="0">
                <a:normAutofit fontScale="85000" lnSpcReduction="20000"/>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b="1" dirty="0">
                    <a:solidFill>
                      <a:schemeClr val="tx1"/>
                    </a:solidFill>
                  </a:rPr>
                  <a:t>Persian</a:t>
                </a:r>
              </a:p>
            </p:txBody>
          </p:sp>
          <p:pic>
            <p:nvPicPr>
              <p:cNvPr id="23" name="Picture 4" descr="Why does Iran have two flags? - Quora">
                <a:extLst>
                  <a:ext uri="{FF2B5EF4-FFF2-40B4-BE49-F238E27FC236}">
                    <a16:creationId xmlns:a16="http://schemas.microsoft.com/office/drawing/2014/main" id="{26B53C17-04F9-3F80-DACE-3F77018EBC0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580" y="5534091"/>
                <a:ext cx="617428" cy="422709"/>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3C9F58B2-4A7E-0C24-9F6F-53767B498042}"/>
                  </a:ext>
                </a:extLst>
              </p:cNvPr>
              <p:cNvCxnSpPr>
                <a:cxnSpLocks/>
              </p:cNvCxnSpPr>
              <p:nvPr/>
            </p:nvCxnSpPr>
            <p:spPr>
              <a:xfrm>
                <a:off x="4667059" y="5890852"/>
                <a:ext cx="1681493" cy="571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48765C58-2CE6-981E-F8B9-E3E7DA5C2314}"/>
              </a:ext>
            </a:extLst>
          </p:cNvPr>
          <p:cNvGrpSpPr/>
          <p:nvPr/>
        </p:nvGrpSpPr>
        <p:grpSpPr>
          <a:xfrm>
            <a:off x="4644760" y="4286797"/>
            <a:ext cx="1625553" cy="391276"/>
            <a:chOff x="4168798" y="5093739"/>
            <a:chExt cx="2759294" cy="491075"/>
          </a:xfrm>
        </p:grpSpPr>
        <p:grpSp>
          <p:nvGrpSpPr>
            <p:cNvPr id="35" name="Group 34">
              <a:extLst>
                <a:ext uri="{FF2B5EF4-FFF2-40B4-BE49-F238E27FC236}">
                  <a16:creationId xmlns:a16="http://schemas.microsoft.com/office/drawing/2014/main" id="{DD1A3E5C-3AD5-9644-4F00-20573A2F4449}"/>
                </a:ext>
              </a:extLst>
            </p:cNvPr>
            <p:cNvGrpSpPr/>
            <p:nvPr userDrawn="1"/>
          </p:nvGrpSpPr>
          <p:grpSpPr>
            <a:xfrm>
              <a:off x="4893925" y="5093739"/>
              <a:ext cx="2034167" cy="491075"/>
              <a:chOff x="4635363" y="5517298"/>
              <a:chExt cx="2034167" cy="491075"/>
            </a:xfrm>
          </p:grpSpPr>
          <p:sp>
            <p:nvSpPr>
              <p:cNvPr id="37" name="Text Placeholder 4">
                <a:extLst>
                  <a:ext uri="{FF2B5EF4-FFF2-40B4-BE49-F238E27FC236}">
                    <a16:creationId xmlns:a16="http://schemas.microsoft.com/office/drawing/2014/main" id="{F5344C1E-EE73-4B42-DFB1-D58913D053CB}"/>
                  </a:ext>
                </a:extLst>
              </p:cNvPr>
              <p:cNvSpPr txBox="1">
                <a:spLocks/>
              </p:cNvSpPr>
              <p:nvPr/>
            </p:nvSpPr>
            <p:spPr>
              <a:xfrm>
                <a:off x="5603627" y="5529307"/>
                <a:ext cx="1065903" cy="364823"/>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100" dirty="0">
                    <a:solidFill>
                      <a:schemeClr val="tx1"/>
                    </a:solidFill>
                    <a:latin typeface="+mj-lt"/>
                  </a:rPr>
                  <a:t>Fluent</a:t>
                </a:r>
              </a:p>
            </p:txBody>
          </p:sp>
          <p:grpSp>
            <p:nvGrpSpPr>
              <p:cNvPr id="38" name="Group 37">
                <a:extLst>
                  <a:ext uri="{FF2B5EF4-FFF2-40B4-BE49-F238E27FC236}">
                    <a16:creationId xmlns:a16="http://schemas.microsoft.com/office/drawing/2014/main" id="{A1105B2E-8D1B-E996-4726-D56D8104DFDF}"/>
                  </a:ext>
                </a:extLst>
              </p:cNvPr>
              <p:cNvGrpSpPr/>
              <p:nvPr/>
            </p:nvGrpSpPr>
            <p:grpSpPr>
              <a:xfrm>
                <a:off x="4635363" y="5517298"/>
                <a:ext cx="1749732" cy="491075"/>
                <a:chOff x="4635363" y="5517298"/>
                <a:chExt cx="1749732" cy="491075"/>
              </a:xfrm>
            </p:grpSpPr>
            <p:sp>
              <p:nvSpPr>
                <p:cNvPr id="39" name="Text Placeholder 4">
                  <a:extLst>
                    <a:ext uri="{FF2B5EF4-FFF2-40B4-BE49-F238E27FC236}">
                      <a16:creationId xmlns:a16="http://schemas.microsoft.com/office/drawing/2014/main" id="{EE7E1AF2-C1F2-71C4-5777-444E72650492}"/>
                    </a:ext>
                  </a:extLst>
                </p:cNvPr>
                <p:cNvSpPr txBox="1">
                  <a:spLocks/>
                </p:cNvSpPr>
                <p:nvPr/>
              </p:nvSpPr>
              <p:spPr>
                <a:xfrm>
                  <a:off x="4635363" y="5517298"/>
                  <a:ext cx="1223493" cy="491075"/>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1600" kern="1200">
                      <a:solidFill>
                        <a:schemeClr val="bg1">
                          <a:lumMod val="75000"/>
                        </a:schemeClr>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b="1" dirty="0">
                      <a:solidFill>
                        <a:schemeClr val="tx1"/>
                      </a:solidFill>
                    </a:rPr>
                    <a:t>English</a:t>
                  </a:r>
                </a:p>
              </p:txBody>
            </p:sp>
            <p:cxnSp>
              <p:nvCxnSpPr>
                <p:cNvPr id="40" name="Straight Connector 39">
                  <a:extLst>
                    <a:ext uri="{FF2B5EF4-FFF2-40B4-BE49-F238E27FC236}">
                      <a16:creationId xmlns:a16="http://schemas.microsoft.com/office/drawing/2014/main" id="{EBF18937-C093-ADD1-1C47-8BD3A47461E2}"/>
                    </a:ext>
                  </a:extLst>
                </p:cNvPr>
                <p:cNvCxnSpPr>
                  <a:cxnSpLocks/>
                </p:cNvCxnSpPr>
                <p:nvPr/>
              </p:nvCxnSpPr>
              <p:spPr>
                <a:xfrm flipV="1">
                  <a:off x="4751710" y="5861382"/>
                  <a:ext cx="1633385" cy="7490"/>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grpSp>
        </p:grpSp>
        <p:pic>
          <p:nvPicPr>
            <p:cNvPr id="36" name="Picture 2" descr="English flag. England flag. Flag of England. England flag illustration.  Official colors and proportion correctly. English background. English  banner. Symbol, icon. Stock Illustration | Adobe Stock">
              <a:extLst>
                <a:ext uri="{FF2B5EF4-FFF2-40B4-BE49-F238E27FC236}">
                  <a16:creationId xmlns:a16="http://schemas.microsoft.com/office/drawing/2014/main" id="{83C254C4-24F4-D7F3-8621-1650CD2386A6}"/>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168798" y="5129135"/>
              <a:ext cx="587425" cy="3648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6" name="Straight Connector 45">
            <a:extLst>
              <a:ext uri="{FF2B5EF4-FFF2-40B4-BE49-F238E27FC236}">
                <a16:creationId xmlns:a16="http://schemas.microsoft.com/office/drawing/2014/main" id="{6E2D53B4-C9DF-C5FA-9D7A-E982FB49A2ED}"/>
              </a:ext>
            </a:extLst>
          </p:cNvPr>
          <p:cNvCxnSpPr>
            <a:cxnSpLocks/>
          </p:cNvCxnSpPr>
          <p:nvPr/>
        </p:nvCxnSpPr>
        <p:spPr>
          <a:xfrm>
            <a:off x="284739" y="6735349"/>
            <a:ext cx="389537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7" name="Teardrop 46">
            <a:extLst>
              <a:ext uri="{FF2B5EF4-FFF2-40B4-BE49-F238E27FC236}">
                <a16:creationId xmlns:a16="http://schemas.microsoft.com/office/drawing/2014/main" id="{FFACEECA-B414-FC8C-EE82-61E874C60716}"/>
              </a:ext>
            </a:extLst>
          </p:cNvPr>
          <p:cNvSpPr/>
          <p:nvPr/>
        </p:nvSpPr>
        <p:spPr>
          <a:xfrm flipV="1">
            <a:off x="60651" y="6379198"/>
            <a:ext cx="407399" cy="382829"/>
          </a:xfrm>
          <a:prstGeom prst="teardrop">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TextBox 47">
            <a:extLst>
              <a:ext uri="{FF2B5EF4-FFF2-40B4-BE49-F238E27FC236}">
                <a16:creationId xmlns:a16="http://schemas.microsoft.com/office/drawing/2014/main" id="{70197A31-88D2-23E5-B33E-4416D850D5E3}"/>
              </a:ext>
            </a:extLst>
          </p:cNvPr>
          <p:cNvSpPr txBox="1"/>
          <p:nvPr/>
        </p:nvSpPr>
        <p:spPr>
          <a:xfrm>
            <a:off x="534475" y="6329270"/>
            <a:ext cx="3146182" cy="369332"/>
          </a:xfrm>
          <a:prstGeom prst="rect">
            <a:avLst/>
          </a:prstGeom>
          <a:noFill/>
        </p:spPr>
        <p:txBody>
          <a:bodyPr wrap="square" rtlCol="0">
            <a:spAutoFit/>
          </a:bodyPr>
          <a:lstStyle/>
          <a:p>
            <a:r>
              <a:rPr lang="en-US" dirty="0">
                <a:solidFill>
                  <a:srgbClr val="404040"/>
                </a:solidFill>
              </a:rPr>
              <a:t>EDUCATIONAL BACKGROUND</a:t>
            </a:r>
          </a:p>
        </p:txBody>
      </p:sp>
      <p:cxnSp>
        <p:nvCxnSpPr>
          <p:cNvPr id="1033" name="Straight Connector 1032">
            <a:extLst>
              <a:ext uri="{FF2B5EF4-FFF2-40B4-BE49-F238E27FC236}">
                <a16:creationId xmlns:a16="http://schemas.microsoft.com/office/drawing/2014/main" id="{074FF9E9-47C8-5529-5CEC-0C0B79972D95}"/>
              </a:ext>
            </a:extLst>
          </p:cNvPr>
          <p:cNvCxnSpPr>
            <a:cxnSpLocks/>
          </p:cNvCxnSpPr>
          <p:nvPr/>
        </p:nvCxnSpPr>
        <p:spPr>
          <a:xfrm>
            <a:off x="4308647" y="6729748"/>
            <a:ext cx="2254263" cy="110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34" name="Teardrop 1033">
            <a:extLst>
              <a:ext uri="{FF2B5EF4-FFF2-40B4-BE49-F238E27FC236}">
                <a16:creationId xmlns:a16="http://schemas.microsoft.com/office/drawing/2014/main" id="{9720CDB7-38C7-6FD9-372E-7E02A1D05814}"/>
              </a:ext>
            </a:extLst>
          </p:cNvPr>
          <p:cNvSpPr/>
          <p:nvPr/>
        </p:nvSpPr>
        <p:spPr>
          <a:xfrm flipH="1" flipV="1">
            <a:off x="6304738" y="6373102"/>
            <a:ext cx="407399" cy="382829"/>
          </a:xfrm>
          <a:prstGeom prst="teardrop">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TextBox 1034">
            <a:extLst>
              <a:ext uri="{FF2B5EF4-FFF2-40B4-BE49-F238E27FC236}">
                <a16:creationId xmlns:a16="http://schemas.microsoft.com/office/drawing/2014/main" id="{FC81A58A-4B28-BC80-6537-88E249DF7801}"/>
              </a:ext>
            </a:extLst>
          </p:cNvPr>
          <p:cNvSpPr txBox="1"/>
          <p:nvPr/>
        </p:nvSpPr>
        <p:spPr>
          <a:xfrm>
            <a:off x="4668157" y="6344210"/>
            <a:ext cx="1502811" cy="369332"/>
          </a:xfrm>
          <a:prstGeom prst="rect">
            <a:avLst/>
          </a:prstGeom>
          <a:noFill/>
        </p:spPr>
        <p:txBody>
          <a:bodyPr wrap="square" rtlCol="0">
            <a:spAutoFit/>
          </a:bodyPr>
          <a:lstStyle/>
          <a:p>
            <a:r>
              <a:rPr lang="en-US" dirty="0">
                <a:solidFill>
                  <a:srgbClr val="404040"/>
                </a:solidFill>
              </a:rPr>
              <a:t>HARD SKILLS</a:t>
            </a:r>
          </a:p>
        </p:txBody>
      </p:sp>
      <p:pic>
        <p:nvPicPr>
          <p:cNvPr id="1041" name="Graphic 1040">
            <a:extLst>
              <a:ext uri="{FF2B5EF4-FFF2-40B4-BE49-F238E27FC236}">
                <a16:creationId xmlns:a16="http://schemas.microsoft.com/office/drawing/2014/main" id="{C0A2B76F-0DF0-3A96-F76E-F83B69AFC28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366798" y="6454767"/>
            <a:ext cx="278332" cy="278332"/>
          </a:xfrm>
          <a:prstGeom prst="rect">
            <a:avLst/>
          </a:prstGeom>
        </p:spPr>
      </p:pic>
      <p:pic>
        <p:nvPicPr>
          <p:cNvPr id="1043" name="Graphic 1042">
            <a:extLst>
              <a:ext uri="{FF2B5EF4-FFF2-40B4-BE49-F238E27FC236}">
                <a16:creationId xmlns:a16="http://schemas.microsoft.com/office/drawing/2014/main" id="{624C1BBC-A3D7-6F31-81CB-FD1E03142AD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9007" y="6451007"/>
            <a:ext cx="210685" cy="240783"/>
          </a:xfrm>
          <a:prstGeom prst="rect">
            <a:avLst/>
          </a:prstGeom>
        </p:spPr>
      </p:pic>
      <p:grpSp>
        <p:nvGrpSpPr>
          <p:cNvPr id="54" name="Group 53">
            <a:extLst>
              <a:ext uri="{FF2B5EF4-FFF2-40B4-BE49-F238E27FC236}">
                <a16:creationId xmlns:a16="http://schemas.microsoft.com/office/drawing/2014/main" id="{52DB6E25-940F-EB64-9385-CF4DC79248F6}"/>
              </a:ext>
            </a:extLst>
          </p:cNvPr>
          <p:cNvGrpSpPr/>
          <p:nvPr/>
        </p:nvGrpSpPr>
        <p:grpSpPr>
          <a:xfrm>
            <a:off x="7060726" y="5385774"/>
            <a:ext cx="929846" cy="250556"/>
            <a:chOff x="3891932" y="5558988"/>
            <a:chExt cx="1001505" cy="241470"/>
          </a:xfrm>
        </p:grpSpPr>
        <p:sp>
          <p:nvSpPr>
            <p:cNvPr id="50" name="Rectangle 49">
              <a:extLst>
                <a:ext uri="{FF2B5EF4-FFF2-40B4-BE49-F238E27FC236}">
                  <a16:creationId xmlns:a16="http://schemas.microsoft.com/office/drawing/2014/main" id="{D546E298-87A3-B926-D04E-A97105D3F1F9}"/>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43" name="Freeform: Shape 42">
              <a:extLst>
                <a:ext uri="{FF2B5EF4-FFF2-40B4-BE49-F238E27FC236}">
                  <a16:creationId xmlns:a16="http://schemas.microsoft.com/office/drawing/2014/main" id="{CCE9AB37-20BB-CFBA-2D97-B9688F31D29A}"/>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56" name="Group 55">
            <a:extLst>
              <a:ext uri="{FF2B5EF4-FFF2-40B4-BE49-F238E27FC236}">
                <a16:creationId xmlns:a16="http://schemas.microsoft.com/office/drawing/2014/main" id="{DCED1E23-9154-EEF7-AC55-094B2BCE9BDD}"/>
              </a:ext>
            </a:extLst>
          </p:cNvPr>
          <p:cNvGrpSpPr/>
          <p:nvPr/>
        </p:nvGrpSpPr>
        <p:grpSpPr>
          <a:xfrm>
            <a:off x="7060726" y="6491126"/>
            <a:ext cx="929846" cy="250556"/>
            <a:chOff x="3891932" y="5558988"/>
            <a:chExt cx="1001505" cy="241470"/>
          </a:xfrm>
        </p:grpSpPr>
        <p:sp>
          <p:nvSpPr>
            <p:cNvPr id="57" name="Rectangle 56">
              <a:extLst>
                <a:ext uri="{FF2B5EF4-FFF2-40B4-BE49-F238E27FC236}">
                  <a16:creationId xmlns:a16="http://schemas.microsoft.com/office/drawing/2014/main" id="{1255153E-A952-12C5-0698-301969DDA24F}"/>
                </a:ext>
              </a:extLst>
            </p:cNvPr>
            <p:cNvSpPr/>
            <p:nvPr/>
          </p:nvSpPr>
          <p:spPr>
            <a:xfrm>
              <a:off x="3891932" y="5582247"/>
              <a:ext cx="1001505" cy="215772"/>
            </a:xfrm>
            <a:prstGeom prst="rect">
              <a:avLst/>
            </a:prstGeom>
            <a:gradFill flip="none" rotWithShape="1">
              <a:gsLst>
                <a:gs pos="0">
                  <a:srgbClr val="16DAD5"/>
                </a:gs>
                <a:gs pos="71000">
                  <a:schemeClr val="bg1"/>
                </a:gs>
                <a:gs pos="56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8" name="Freeform: Shape 57">
              <a:extLst>
                <a:ext uri="{FF2B5EF4-FFF2-40B4-BE49-F238E27FC236}">
                  <a16:creationId xmlns:a16="http://schemas.microsoft.com/office/drawing/2014/main" id="{A726F48E-6DFB-AE7F-C92F-63B6FEA78E5E}"/>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60" name="Group 59">
            <a:extLst>
              <a:ext uri="{FF2B5EF4-FFF2-40B4-BE49-F238E27FC236}">
                <a16:creationId xmlns:a16="http://schemas.microsoft.com/office/drawing/2014/main" id="{B1E51808-7FCF-2F80-C613-71F8C7D2EDD5}"/>
              </a:ext>
            </a:extLst>
          </p:cNvPr>
          <p:cNvGrpSpPr/>
          <p:nvPr/>
        </p:nvGrpSpPr>
        <p:grpSpPr>
          <a:xfrm>
            <a:off x="7060726" y="7320137"/>
            <a:ext cx="929846" cy="250556"/>
            <a:chOff x="3891932" y="5558988"/>
            <a:chExt cx="1001505" cy="241470"/>
          </a:xfrm>
        </p:grpSpPr>
        <p:sp>
          <p:nvSpPr>
            <p:cNvPr id="61" name="Rectangle 60">
              <a:extLst>
                <a:ext uri="{FF2B5EF4-FFF2-40B4-BE49-F238E27FC236}">
                  <a16:creationId xmlns:a16="http://schemas.microsoft.com/office/drawing/2014/main" id="{C5A5404D-41B8-97BF-FC1F-E6DACAF79B59}"/>
                </a:ext>
              </a:extLst>
            </p:cNvPr>
            <p:cNvSpPr/>
            <p:nvPr/>
          </p:nvSpPr>
          <p:spPr>
            <a:xfrm>
              <a:off x="3891932" y="5582247"/>
              <a:ext cx="1001505" cy="215772"/>
            </a:xfrm>
            <a:prstGeom prst="rect">
              <a:avLst/>
            </a:prstGeom>
            <a:gradFill flip="none" rotWithShape="1">
              <a:gsLst>
                <a:gs pos="67000">
                  <a:srgbClr val="16DAD5"/>
                </a:gs>
                <a:gs pos="83000">
                  <a:schemeClr val="bg1"/>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62" name="Freeform: Shape 61">
              <a:extLst>
                <a:ext uri="{FF2B5EF4-FFF2-40B4-BE49-F238E27FC236}">
                  <a16:creationId xmlns:a16="http://schemas.microsoft.com/office/drawing/2014/main" id="{52426F78-05F0-FC72-0A23-25EAD9F3DB99}"/>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1024" name="Group 1023">
            <a:extLst>
              <a:ext uri="{FF2B5EF4-FFF2-40B4-BE49-F238E27FC236}">
                <a16:creationId xmlns:a16="http://schemas.microsoft.com/office/drawing/2014/main" id="{28AF5324-19A7-2F7D-9617-8423D23A1565}"/>
              </a:ext>
            </a:extLst>
          </p:cNvPr>
          <p:cNvGrpSpPr/>
          <p:nvPr/>
        </p:nvGrpSpPr>
        <p:grpSpPr>
          <a:xfrm>
            <a:off x="7060726" y="7043802"/>
            <a:ext cx="929846" cy="250556"/>
            <a:chOff x="3891932" y="5558988"/>
            <a:chExt cx="1001505" cy="241470"/>
          </a:xfrm>
        </p:grpSpPr>
        <p:sp>
          <p:nvSpPr>
            <p:cNvPr id="1025" name="Rectangle 1024">
              <a:extLst>
                <a:ext uri="{FF2B5EF4-FFF2-40B4-BE49-F238E27FC236}">
                  <a16:creationId xmlns:a16="http://schemas.microsoft.com/office/drawing/2014/main" id="{DA6FC021-0304-F7A1-AC62-1DC9571E1EA8}"/>
                </a:ext>
              </a:extLst>
            </p:cNvPr>
            <p:cNvSpPr/>
            <p:nvPr/>
          </p:nvSpPr>
          <p:spPr>
            <a:xfrm>
              <a:off x="3891932" y="5582247"/>
              <a:ext cx="1001505" cy="215772"/>
            </a:xfrm>
            <a:prstGeom prst="rect">
              <a:avLst/>
            </a:prstGeom>
            <a:gradFill flip="none" rotWithShape="1">
              <a:gsLst>
                <a:gs pos="0">
                  <a:srgbClr val="16DAD5"/>
                </a:gs>
                <a:gs pos="86000">
                  <a:schemeClr val="bg1"/>
                </a:gs>
                <a:gs pos="72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27" name="Freeform: Shape 1026">
              <a:extLst>
                <a:ext uri="{FF2B5EF4-FFF2-40B4-BE49-F238E27FC236}">
                  <a16:creationId xmlns:a16="http://schemas.microsoft.com/office/drawing/2014/main" id="{B3E1EA10-4873-7C67-58B3-A0F5E7DDE074}"/>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1060" name="Group 1059">
            <a:extLst>
              <a:ext uri="{FF2B5EF4-FFF2-40B4-BE49-F238E27FC236}">
                <a16:creationId xmlns:a16="http://schemas.microsoft.com/office/drawing/2014/main" id="{0F242C7E-E710-1B5A-9381-8E0EA046B9C9}"/>
              </a:ext>
            </a:extLst>
          </p:cNvPr>
          <p:cNvGrpSpPr/>
          <p:nvPr/>
        </p:nvGrpSpPr>
        <p:grpSpPr>
          <a:xfrm>
            <a:off x="7060726" y="5662112"/>
            <a:ext cx="929846" cy="250556"/>
            <a:chOff x="3891932" y="5558988"/>
            <a:chExt cx="1001505" cy="241470"/>
          </a:xfrm>
        </p:grpSpPr>
        <p:sp>
          <p:nvSpPr>
            <p:cNvPr id="1062" name="Rectangle 1061">
              <a:extLst>
                <a:ext uri="{FF2B5EF4-FFF2-40B4-BE49-F238E27FC236}">
                  <a16:creationId xmlns:a16="http://schemas.microsoft.com/office/drawing/2014/main" id="{4D55E246-5483-F19E-AB02-C3BF4EA5B6F9}"/>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64" name="Freeform: Shape 1063">
              <a:extLst>
                <a:ext uri="{FF2B5EF4-FFF2-40B4-BE49-F238E27FC236}">
                  <a16:creationId xmlns:a16="http://schemas.microsoft.com/office/drawing/2014/main" id="{886D841A-8F18-A7CF-5413-5D763CE9E21B}"/>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1069" name="Group 1068">
            <a:extLst>
              <a:ext uri="{FF2B5EF4-FFF2-40B4-BE49-F238E27FC236}">
                <a16:creationId xmlns:a16="http://schemas.microsoft.com/office/drawing/2014/main" id="{1A866259-BF79-8B2D-99FF-2113681E4078}"/>
              </a:ext>
            </a:extLst>
          </p:cNvPr>
          <p:cNvGrpSpPr/>
          <p:nvPr/>
        </p:nvGrpSpPr>
        <p:grpSpPr>
          <a:xfrm>
            <a:off x="7060726" y="5938450"/>
            <a:ext cx="929846" cy="250556"/>
            <a:chOff x="3891932" y="5558988"/>
            <a:chExt cx="1001505" cy="241470"/>
          </a:xfrm>
        </p:grpSpPr>
        <p:sp>
          <p:nvSpPr>
            <p:cNvPr id="1071" name="Rectangle 1070">
              <a:extLst>
                <a:ext uri="{FF2B5EF4-FFF2-40B4-BE49-F238E27FC236}">
                  <a16:creationId xmlns:a16="http://schemas.microsoft.com/office/drawing/2014/main" id="{11672025-37E3-5BE8-4A0B-F27D55643205}"/>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72" name="Freeform: Shape 1071">
              <a:extLst>
                <a:ext uri="{FF2B5EF4-FFF2-40B4-BE49-F238E27FC236}">
                  <a16:creationId xmlns:a16="http://schemas.microsoft.com/office/drawing/2014/main" id="{8E487E2F-8124-5C8A-11AF-A4F7015C517D}"/>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32" name="TextBox 31">
            <a:extLst>
              <a:ext uri="{FF2B5EF4-FFF2-40B4-BE49-F238E27FC236}">
                <a16:creationId xmlns:a16="http://schemas.microsoft.com/office/drawing/2014/main" id="{0C9ABEFD-6E49-9595-BCED-5EA29890A084}"/>
              </a:ext>
            </a:extLst>
          </p:cNvPr>
          <p:cNvSpPr txBox="1"/>
          <p:nvPr/>
        </p:nvSpPr>
        <p:spPr>
          <a:xfrm>
            <a:off x="4348505" y="6852482"/>
            <a:ext cx="1225236" cy="265821"/>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Python</a:t>
            </a:r>
          </a:p>
        </p:txBody>
      </p:sp>
      <p:sp>
        <p:nvSpPr>
          <p:cNvPr id="55" name="TextBox 54">
            <a:extLst>
              <a:ext uri="{FF2B5EF4-FFF2-40B4-BE49-F238E27FC236}">
                <a16:creationId xmlns:a16="http://schemas.microsoft.com/office/drawing/2014/main" id="{378FD220-F93E-92C0-268D-55EAA34F7768}"/>
              </a:ext>
            </a:extLst>
          </p:cNvPr>
          <p:cNvSpPr txBox="1"/>
          <p:nvPr/>
        </p:nvSpPr>
        <p:spPr>
          <a:xfrm>
            <a:off x="4348505" y="8636654"/>
            <a:ext cx="1225236" cy="265821"/>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Linux</a:t>
            </a:r>
          </a:p>
        </p:txBody>
      </p:sp>
      <p:sp>
        <p:nvSpPr>
          <p:cNvPr id="59" name="TextBox 58">
            <a:extLst>
              <a:ext uri="{FF2B5EF4-FFF2-40B4-BE49-F238E27FC236}">
                <a16:creationId xmlns:a16="http://schemas.microsoft.com/office/drawing/2014/main" id="{66D653F8-318F-1EA3-1EC7-CDC66FD6425C}"/>
              </a:ext>
            </a:extLst>
          </p:cNvPr>
          <p:cNvSpPr txBox="1"/>
          <p:nvPr/>
        </p:nvSpPr>
        <p:spPr>
          <a:xfrm>
            <a:off x="4348505" y="8893942"/>
            <a:ext cx="1225236" cy="265821"/>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Clean Code</a:t>
            </a:r>
          </a:p>
        </p:txBody>
      </p:sp>
      <p:sp>
        <p:nvSpPr>
          <p:cNvPr id="63" name="TextBox 62">
            <a:extLst>
              <a:ext uri="{FF2B5EF4-FFF2-40B4-BE49-F238E27FC236}">
                <a16:creationId xmlns:a16="http://schemas.microsoft.com/office/drawing/2014/main" id="{931CFA84-07A4-CFD9-4B50-9AE6AE283F8C}"/>
              </a:ext>
            </a:extLst>
          </p:cNvPr>
          <p:cNvSpPr txBox="1"/>
          <p:nvPr/>
        </p:nvSpPr>
        <p:spPr>
          <a:xfrm>
            <a:off x="4348505" y="9151233"/>
            <a:ext cx="1452455" cy="430887"/>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Software Architecture Design</a:t>
            </a:r>
          </a:p>
        </p:txBody>
      </p:sp>
      <p:sp>
        <p:nvSpPr>
          <p:cNvPr id="1058" name="TextBox 1057">
            <a:extLst>
              <a:ext uri="{FF2B5EF4-FFF2-40B4-BE49-F238E27FC236}">
                <a16:creationId xmlns:a16="http://schemas.microsoft.com/office/drawing/2014/main" id="{4C92C31B-F8A2-B228-9722-F3FD75052EF1}"/>
              </a:ext>
            </a:extLst>
          </p:cNvPr>
          <p:cNvSpPr txBox="1"/>
          <p:nvPr/>
        </p:nvSpPr>
        <p:spPr>
          <a:xfrm>
            <a:off x="4348505" y="7109770"/>
            <a:ext cx="1206800"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Computer Vision</a:t>
            </a:r>
          </a:p>
        </p:txBody>
      </p:sp>
      <p:sp>
        <p:nvSpPr>
          <p:cNvPr id="1065" name="TextBox 1064">
            <a:extLst>
              <a:ext uri="{FF2B5EF4-FFF2-40B4-BE49-F238E27FC236}">
                <a16:creationId xmlns:a16="http://schemas.microsoft.com/office/drawing/2014/main" id="{93A57C12-450F-366C-22AA-E2482464DF6B}"/>
              </a:ext>
            </a:extLst>
          </p:cNvPr>
          <p:cNvSpPr txBox="1"/>
          <p:nvPr/>
        </p:nvSpPr>
        <p:spPr>
          <a:xfrm>
            <a:off x="4348505" y="7362847"/>
            <a:ext cx="1225236"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Deep Learning</a:t>
            </a:r>
          </a:p>
        </p:txBody>
      </p:sp>
      <p:sp>
        <p:nvSpPr>
          <p:cNvPr id="1086" name="TextBox 1085">
            <a:extLst>
              <a:ext uri="{FF2B5EF4-FFF2-40B4-BE49-F238E27FC236}">
                <a16:creationId xmlns:a16="http://schemas.microsoft.com/office/drawing/2014/main" id="{E04B8DED-F922-839F-FA57-36EA4923891B}"/>
              </a:ext>
            </a:extLst>
          </p:cNvPr>
          <p:cNvSpPr txBox="1"/>
          <p:nvPr/>
        </p:nvSpPr>
        <p:spPr>
          <a:xfrm>
            <a:off x="181625" y="6800762"/>
            <a:ext cx="4189042" cy="1615827"/>
          </a:xfrm>
          <a:prstGeom prst="rect">
            <a:avLst/>
          </a:prstGeom>
          <a:noFill/>
        </p:spPr>
        <p:txBody>
          <a:bodyPr wrap="square">
            <a:spAutoFit/>
          </a:bodyPr>
          <a:lstStyle/>
          <a:p>
            <a:pPr marL="182880" indent="-285750">
              <a:spcBef>
                <a:spcPts val="600"/>
              </a:spcBef>
              <a:buFont typeface="Wingdings" panose="05000000000000000000" pitchFamily="2" charset="2"/>
              <a:buChar char="Ø"/>
              <a:defRPr/>
            </a:pPr>
            <a:r>
              <a:rPr lang="en-US" sz="1600" b="1" dirty="0">
                <a:latin typeface="Calibri Light" panose="020F0302020204030204" pitchFamily="34" charset="0"/>
                <a:cs typeface="Calibri Light" panose="020F0302020204030204" pitchFamily="34" charset="0"/>
              </a:rPr>
              <a:t>Master's degree</a:t>
            </a:r>
            <a:r>
              <a:rPr lang="en-US" sz="1600" dirty="0">
                <a:latin typeface="Calibri Light" panose="020F0302020204030204" pitchFamily="34" charset="0"/>
                <a:cs typeface="Calibri Light" panose="020F0302020204030204" pitchFamily="34" charset="0"/>
              </a:rPr>
              <a:t>                                  </a:t>
            </a:r>
            <a:r>
              <a:rPr lang="en-US" sz="1200" dirty="0">
                <a:solidFill>
                  <a:schemeClr val="tx1">
                    <a:lumMod val="75000"/>
                    <a:lumOff val="25000"/>
                  </a:schemeClr>
                </a:solidFill>
                <a:latin typeface="Calibri Light" panose="020F0302020204030204" pitchFamily="34" charset="0"/>
                <a:cs typeface="Calibri Light" panose="020F0302020204030204" pitchFamily="34" charset="0"/>
              </a:rPr>
              <a:t>2019-2023</a:t>
            </a:r>
          </a:p>
          <a:p>
            <a:pPr marL="182880" marR="0" lvl="0" indent="0" algn="l" defTabSz="457200" rtl="0" eaLnBrk="1" fontAlgn="auto" latinLnBrk="0" hangingPunct="1">
              <a:lnSpc>
                <a:spcPct val="100000"/>
              </a:lnSpc>
              <a:spcBef>
                <a:spcPts val="600"/>
              </a:spcBef>
              <a:spcAft>
                <a:spcPts val="0"/>
              </a:spcAft>
              <a:buClrTx/>
              <a:buSzTx/>
              <a:buFontTx/>
              <a:buNone/>
              <a:tabLst/>
              <a:defRPr/>
            </a:pPr>
            <a:r>
              <a:rPr lang="en-US" sz="1400" dirty="0">
                <a:solidFill>
                  <a:srgbClr val="404040"/>
                </a:solidFill>
                <a:latin typeface="Calibri Light" panose="020F0302020204030204" pitchFamily="34" charset="0"/>
                <a:cs typeface="Calibri Light" panose="020F0302020204030204" pitchFamily="34" charset="0"/>
              </a:rPr>
              <a:t>     </a:t>
            </a:r>
            <a:r>
              <a:rPr lang="en-US" sz="1400" dirty="0">
                <a:solidFill>
                  <a:schemeClr val="accent1">
                    <a:lumMod val="60000"/>
                    <a:lumOff val="40000"/>
                  </a:schemeClr>
                </a:solidFill>
                <a:latin typeface="Calibri Light" panose="020F0302020204030204" pitchFamily="34" charset="0"/>
                <a:cs typeface="Calibri Light" panose="020F0302020204030204" pitchFamily="34" charset="0"/>
              </a:rPr>
              <a:t> </a:t>
            </a:r>
            <a:r>
              <a:rPr lang="en-US" sz="1400" dirty="0">
                <a:solidFill>
                  <a:schemeClr val="accent1">
                    <a:lumMod val="50000"/>
                  </a:schemeClr>
                </a:solidFill>
                <a:latin typeface="Calibri Light" panose="020F0302020204030204" pitchFamily="34" charset="0"/>
                <a:cs typeface="Calibri Light" panose="020F0302020204030204" pitchFamily="34" charset="0"/>
              </a:rPr>
              <a:t>K. N. </a:t>
            </a:r>
            <a:r>
              <a:rPr lang="en-US" sz="1400" dirty="0" err="1">
                <a:solidFill>
                  <a:schemeClr val="accent1">
                    <a:lumMod val="50000"/>
                  </a:schemeClr>
                </a:solidFill>
                <a:latin typeface="Calibri Light" panose="020F0302020204030204" pitchFamily="34" charset="0"/>
                <a:cs typeface="Calibri Light" panose="020F0302020204030204" pitchFamily="34" charset="0"/>
              </a:rPr>
              <a:t>Toosi</a:t>
            </a:r>
            <a:r>
              <a:rPr lang="en-US" sz="1400" dirty="0">
                <a:solidFill>
                  <a:schemeClr val="accent1">
                    <a:lumMod val="50000"/>
                  </a:schemeClr>
                </a:solidFill>
                <a:latin typeface="Calibri Light" panose="020F0302020204030204" pitchFamily="34" charset="0"/>
                <a:cs typeface="Calibri Light" panose="020F0302020204030204" pitchFamily="34" charset="0"/>
              </a:rPr>
              <a:t> University of Technology </a:t>
            </a:r>
          </a:p>
          <a:p>
            <a:pPr marL="182880" lvl="0">
              <a:spcBef>
                <a:spcPts val="600"/>
              </a:spcBef>
              <a:defRPr/>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Mechatronics Engineering</a:t>
            </a:r>
          </a:p>
          <a:p>
            <a:pPr marL="182880" lvl="0">
              <a:spcBef>
                <a:spcPts val="600"/>
              </a:spcBef>
              <a:defRPr/>
            </a:pPr>
            <a:r>
              <a:rPr lang="en-US" sz="1200" b="1" dirty="0">
                <a:solidFill>
                  <a:srgbClr val="404040"/>
                </a:solidFill>
                <a:latin typeface="Calibri Light" panose="020F0302020204030204" pitchFamily="34" charset="0"/>
                <a:cs typeface="Calibri Light" panose="020F0302020204030204" pitchFamily="34" charset="0"/>
              </a:rPr>
              <a:t>Thesis Title</a:t>
            </a:r>
            <a:r>
              <a:rPr lang="en-US" sz="1200" dirty="0">
                <a:solidFill>
                  <a:srgbClr val="404040"/>
                </a:solidFill>
                <a:latin typeface="Calibri Light" panose="020F0302020204030204" pitchFamily="34" charset="0"/>
                <a:cs typeface="Calibri Light" panose="020F0302020204030204" pitchFamily="34" charset="0"/>
              </a:rPr>
              <a:t>: </a:t>
            </a:r>
            <a:r>
              <a:rPr lang="en-US" sz="1200" dirty="0">
                <a:solidFill>
                  <a:schemeClr val="tx1">
                    <a:lumMod val="75000"/>
                    <a:lumOff val="25000"/>
                  </a:schemeClr>
                </a:solidFill>
                <a:latin typeface="Calibri Light" panose="020F0302020204030204" pitchFamily="34" charset="0"/>
                <a:cs typeface="Calibri Light" panose="020F0302020204030204" pitchFamily="34" charset="0"/>
              </a:rPr>
              <a:t>Development of an image-based deep neural network for </a:t>
            </a:r>
            <a:r>
              <a:rPr lang="en-US" sz="1200" dirty="0" err="1">
                <a:solidFill>
                  <a:schemeClr val="tx1">
                    <a:lumMod val="75000"/>
                    <a:lumOff val="25000"/>
                  </a:schemeClr>
                </a:solidFill>
                <a:latin typeface="Calibri Light" panose="020F0302020204030204" pitchFamily="34" charset="0"/>
                <a:cs typeface="Calibri Light" panose="020F0302020204030204" pitchFamily="34" charset="0"/>
              </a:rPr>
              <a:t>hatronics</a:t>
            </a:r>
            <a:r>
              <a:rPr lang="en-US" sz="1200" dirty="0">
                <a:solidFill>
                  <a:schemeClr val="tx1">
                    <a:lumMod val="75000"/>
                    <a:lumOff val="25000"/>
                  </a:schemeClr>
                </a:solidFill>
                <a:latin typeface="Calibri Light" panose="020F0302020204030204" pitchFamily="34" charset="0"/>
                <a:cs typeface="Calibri Light" panose="020F0302020204030204" pitchFamily="34" charset="0"/>
              </a:rPr>
              <a:t>, Engineering                                       human parsing for human behavior classification</a:t>
            </a:r>
            <a:endParaRPr kumimoji="0" lang="en-US" sz="1200" b="0" i="0" u="none" strike="noStrike" kern="1200" cap="none" spc="0" normalizeH="0" baseline="0" noProof="0" dirty="0">
              <a:ln>
                <a:noFill/>
              </a:ln>
              <a:solidFill>
                <a:schemeClr val="tx1">
                  <a:lumMod val="75000"/>
                  <a:lumOff val="25000"/>
                </a:schemeClr>
              </a:solidFill>
              <a:effectLst/>
              <a:uLnTx/>
              <a:uFillTx/>
              <a:latin typeface="Calibri Light" panose="020F0302020204030204" pitchFamily="34" charset="0"/>
              <a:ea typeface="+mn-ea"/>
              <a:cs typeface="Calibri Light" panose="020F0302020204030204" pitchFamily="34" charset="0"/>
            </a:endParaRPr>
          </a:p>
        </p:txBody>
      </p:sp>
      <p:sp>
        <p:nvSpPr>
          <p:cNvPr id="1088" name="TextBox 1087">
            <a:extLst>
              <a:ext uri="{FF2B5EF4-FFF2-40B4-BE49-F238E27FC236}">
                <a16:creationId xmlns:a16="http://schemas.microsoft.com/office/drawing/2014/main" id="{83325DB8-7168-0357-AE77-202C2BD463B1}"/>
              </a:ext>
            </a:extLst>
          </p:cNvPr>
          <p:cNvSpPr txBox="1"/>
          <p:nvPr/>
        </p:nvSpPr>
        <p:spPr>
          <a:xfrm>
            <a:off x="182879" y="8383396"/>
            <a:ext cx="4125767" cy="1400383"/>
          </a:xfrm>
          <a:prstGeom prst="rect">
            <a:avLst/>
          </a:prstGeom>
          <a:noFill/>
        </p:spPr>
        <p:txBody>
          <a:bodyPr wrap="square">
            <a:spAutoFit/>
          </a:bodyPr>
          <a:lstStyle/>
          <a:p>
            <a:pPr marL="182880" indent="-285750">
              <a:spcBef>
                <a:spcPts val="600"/>
              </a:spcBef>
              <a:buFont typeface="Wingdings" panose="05000000000000000000" pitchFamily="2" charset="2"/>
              <a:buChar char="Ø"/>
              <a:defRPr/>
            </a:pPr>
            <a:r>
              <a:rPr lang="en-US" sz="1600" b="1" dirty="0">
                <a:latin typeface="Calibri Light" panose="020F0302020204030204" pitchFamily="34" charset="0"/>
                <a:cs typeface="Calibri Light" panose="020F0302020204030204" pitchFamily="34" charset="0"/>
              </a:rPr>
              <a:t>Bachelor's degree                                </a:t>
            </a:r>
            <a:r>
              <a:rPr lang="en-US" sz="1200" dirty="0">
                <a:solidFill>
                  <a:schemeClr val="tx1">
                    <a:lumMod val="75000"/>
                    <a:lumOff val="25000"/>
                  </a:schemeClr>
                </a:solidFill>
                <a:latin typeface="Calibri Light" panose="020F0302020204030204" pitchFamily="34" charset="0"/>
                <a:cs typeface="Calibri Light" panose="020F0302020204030204" pitchFamily="34" charset="0"/>
              </a:rPr>
              <a:t>2014-2019</a:t>
            </a:r>
          </a:p>
          <a:p>
            <a:pPr marL="182880">
              <a:spcBef>
                <a:spcPts val="600"/>
              </a:spcBef>
            </a:pPr>
            <a:r>
              <a:rPr lang="en-US" sz="1400" dirty="0">
                <a:solidFill>
                  <a:srgbClr val="404040"/>
                </a:solidFill>
                <a:latin typeface="Calibri Light" panose="020F0302020204030204" pitchFamily="34" charset="0"/>
                <a:cs typeface="Calibri Light" panose="020F0302020204030204" pitchFamily="34" charset="0"/>
              </a:rPr>
              <a:t>     </a:t>
            </a:r>
            <a:r>
              <a:rPr lang="en-US" sz="1400" dirty="0">
                <a:solidFill>
                  <a:schemeClr val="accent1">
                    <a:lumMod val="50000"/>
                  </a:schemeClr>
                </a:solidFill>
                <a:latin typeface="Calibri Light" panose="020F0302020204030204" pitchFamily="34" charset="0"/>
                <a:cs typeface="Calibri Light" panose="020F0302020204030204" pitchFamily="34" charset="0"/>
              </a:rPr>
              <a:t>K. N. Toosi University of Technology</a:t>
            </a:r>
            <a:endParaRPr lang="en-US" sz="1600" dirty="0">
              <a:solidFill>
                <a:schemeClr val="accent1">
                  <a:lumMod val="50000"/>
                </a:schemeClr>
              </a:solidFill>
              <a:latin typeface="Calibri Light" panose="020F0302020204030204" pitchFamily="34" charset="0"/>
              <a:cs typeface="Calibri Light" panose="020F0302020204030204" pitchFamily="34" charset="0"/>
            </a:endParaRPr>
          </a:p>
          <a:p>
            <a:pPr marL="182880">
              <a:spcBef>
                <a:spcPts val="600"/>
              </a:spcBef>
            </a:pPr>
            <a:r>
              <a:rPr lang="en-US" sz="1400" dirty="0">
                <a:solidFill>
                  <a:schemeClr val="tx1">
                    <a:lumMod val="75000"/>
                    <a:lumOff val="25000"/>
                  </a:schemeClr>
                </a:solidFill>
                <a:latin typeface="Calibri Light" panose="020F0302020204030204" pitchFamily="34" charset="0"/>
                <a:cs typeface="Calibri Light" panose="020F0302020204030204" pitchFamily="34" charset="0"/>
              </a:rPr>
              <a:t>Electrical and Electronics Engineering </a:t>
            </a:r>
          </a:p>
          <a:p>
            <a:pPr marL="182880">
              <a:spcBef>
                <a:spcPts val="600"/>
              </a:spcBef>
            </a:pPr>
            <a:r>
              <a:rPr lang="en-US" sz="1200" b="1" dirty="0">
                <a:solidFill>
                  <a:srgbClr val="404040"/>
                </a:solidFill>
                <a:latin typeface="Calibri Light" panose="020F0302020204030204" pitchFamily="34" charset="0"/>
                <a:cs typeface="Calibri Light" panose="020F0302020204030204" pitchFamily="34" charset="0"/>
              </a:rPr>
              <a:t>Thesis Title</a:t>
            </a:r>
            <a:r>
              <a:rPr lang="en-US" sz="1200" dirty="0">
                <a:solidFill>
                  <a:schemeClr val="tx1">
                    <a:lumMod val="75000"/>
                    <a:lumOff val="25000"/>
                  </a:schemeClr>
                </a:solidFill>
                <a:latin typeface="Calibri Light" panose="020F0302020204030204" pitchFamily="34" charset="0"/>
                <a:cs typeface="Calibri Light" panose="020F0302020204030204" pitchFamily="34" charset="0"/>
              </a:rPr>
              <a:t>: Hardware implementation of motion estimation function in H.264 video encoder</a:t>
            </a:r>
          </a:p>
        </p:txBody>
      </p:sp>
      <p:grpSp>
        <p:nvGrpSpPr>
          <p:cNvPr id="1137" name="Group 1136">
            <a:extLst>
              <a:ext uri="{FF2B5EF4-FFF2-40B4-BE49-F238E27FC236}">
                <a16:creationId xmlns:a16="http://schemas.microsoft.com/office/drawing/2014/main" id="{5B2A42E3-2A82-C36E-A114-71186B54D7A3}"/>
              </a:ext>
            </a:extLst>
          </p:cNvPr>
          <p:cNvGrpSpPr/>
          <p:nvPr/>
        </p:nvGrpSpPr>
        <p:grpSpPr>
          <a:xfrm>
            <a:off x="7060726" y="6767464"/>
            <a:ext cx="929846" cy="250556"/>
            <a:chOff x="3891932" y="5558988"/>
            <a:chExt cx="1001505" cy="241470"/>
          </a:xfrm>
        </p:grpSpPr>
        <p:sp>
          <p:nvSpPr>
            <p:cNvPr id="1138" name="Rectangle 1137">
              <a:extLst>
                <a:ext uri="{FF2B5EF4-FFF2-40B4-BE49-F238E27FC236}">
                  <a16:creationId xmlns:a16="http://schemas.microsoft.com/office/drawing/2014/main" id="{C0C28E87-07FF-2533-D096-1D5EF12A3A36}"/>
                </a:ext>
              </a:extLst>
            </p:cNvPr>
            <p:cNvSpPr/>
            <p:nvPr/>
          </p:nvSpPr>
          <p:spPr>
            <a:xfrm>
              <a:off x="3891932" y="5582247"/>
              <a:ext cx="1001505" cy="215772"/>
            </a:xfrm>
            <a:prstGeom prst="rect">
              <a:avLst/>
            </a:prstGeom>
            <a:gradFill flip="none" rotWithShape="1">
              <a:gsLst>
                <a:gs pos="0">
                  <a:srgbClr val="16DAD5"/>
                </a:gs>
                <a:gs pos="70000">
                  <a:schemeClr val="bg1"/>
                </a:gs>
                <a:gs pos="55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39" name="Freeform: Shape 1138">
              <a:extLst>
                <a:ext uri="{FF2B5EF4-FFF2-40B4-BE49-F238E27FC236}">
                  <a16:creationId xmlns:a16="http://schemas.microsoft.com/office/drawing/2014/main" id="{CEF67A85-1AA2-22C9-B383-533EDE5457A7}"/>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1140" name="TextBox 1139">
            <a:extLst>
              <a:ext uri="{FF2B5EF4-FFF2-40B4-BE49-F238E27FC236}">
                <a16:creationId xmlns:a16="http://schemas.microsoft.com/office/drawing/2014/main" id="{A9116130-6105-CCC4-FDB6-4E8DA5DF3000}"/>
              </a:ext>
            </a:extLst>
          </p:cNvPr>
          <p:cNvSpPr txBox="1"/>
          <p:nvPr/>
        </p:nvSpPr>
        <p:spPr>
          <a:xfrm>
            <a:off x="4348505" y="7869001"/>
            <a:ext cx="1573478"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Docker &amp; Docker swarm</a:t>
            </a:r>
          </a:p>
        </p:txBody>
      </p:sp>
      <p:grpSp>
        <p:nvGrpSpPr>
          <p:cNvPr id="1141" name="Group 1140">
            <a:extLst>
              <a:ext uri="{FF2B5EF4-FFF2-40B4-BE49-F238E27FC236}">
                <a16:creationId xmlns:a16="http://schemas.microsoft.com/office/drawing/2014/main" id="{840284A0-C42C-5138-0A03-1FBE251816CC}"/>
              </a:ext>
            </a:extLst>
          </p:cNvPr>
          <p:cNvGrpSpPr/>
          <p:nvPr/>
        </p:nvGrpSpPr>
        <p:grpSpPr>
          <a:xfrm>
            <a:off x="7060726" y="6214788"/>
            <a:ext cx="929846" cy="250556"/>
            <a:chOff x="3891932" y="5558988"/>
            <a:chExt cx="1001505" cy="241470"/>
          </a:xfrm>
        </p:grpSpPr>
        <p:sp>
          <p:nvSpPr>
            <p:cNvPr id="1142" name="Rectangle 1141">
              <a:extLst>
                <a:ext uri="{FF2B5EF4-FFF2-40B4-BE49-F238E27FC236}">
                  <a16:creationId xmlns:a16="http://schemas.microsoft.com/office/drawing/2014/main" id="{CCDA0F93-3CAC-C421-A3BF-A2B6C094D5D3}"/>
                </a:ext>
              </a:extLst>
            </p:cNvPr>
            <p:cNvSpPr/>
            <p:nvPr/>
          </p:nvSpPr>
          <p:spPr>
            <a:xfrm>
              <a:off x="3891932" y="5582247"/>
              <a:ext cx="1001505" cy="215772"/>
            </a:xfrm>
            <a:prstGeom prst="rect">
              <a:avLst/>
            </a:prstGeom>
            <a:gradFill flip="none" rotWithShape="1">
              <a:gsLst>
                <a:gs pos="0">
                  <a:srgbClr val="16DAD5"/>
                </a:gs>
                <a:gs pos="76000">
                  <a:schemeClr val="bg1"/>
                </a:gs>
                <a:gs pos="70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143" name="Freeform: Shape 1142">
              <a:extLst>
                <a:ext uri="{FF2B5EF4-FFF2-40B4-BE49-F238E27FC236}">
                  <a16:creationId xmlns:a16="http://schemas.microsoft.com/office/drawing/2014/main" id="{1DCC92AB-16CB-0514-29F8-1A2B40C1012D}"/>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1144" name="TextBox 1143">
            <a:extLst>
              <a:ext uri="{FF2B5EF4-FFF2-40B4-BE49-F238E27FC236}">
                <a16:creationId xmlns:a16="http://schemas.microsoft.com/office/drawing/2014/main" id="{E3CB6A9F-8C27-1FA8-34D1-DE89F1EBA4CF}"/>
              </a:ext>
            </a:extLst>
          </p:cNvPr>
          <p:cNvSpPr txBox="1"/>
          <p:nvPr/>
        </p:nvSpPr>
        <p:spPr>
          <a:xfrm>
            <a:off x="4348505" y="7615924"/>
            <a:ext cx="1225236"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Git</a:t>
            </a:r>
          </a:p>
        </p:txBody>
      </p:sp>
      <p:cxnSp>
        <p:nvCxnSpPr>
          <p:cNvPr id="1147" name="Straight Connector 1146">
            <a:extLst>
              <a:ext uri="{FF2B5EF4-FFF2-40B4-BE49-F238E27FC236}">
                <a16:creationId xmlns:a16="http://schemas.microsoft.com/office/drawing/2014/main" id="{8E1EC757-E263-404E-3CBD-7EDAC73D0E2C}"/>
              </a:ext>
            </a:extLst>
          </p:cNvPr>
          <p:cNvCxnSpPr>
            <a:cxnSpLocks/>
          </p:cNvCxnSpPr>
          <p:nvPr/>
        </p:nvCxnSpPr>
        <p:spPr>
          <a:xfrm>
            <a:off x="4364177" y="5237808"/>
            <a:ext cx="2254263" cy="1105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48" name="Teardrop 1147">
            <a:extLst>
              <a:ext uri="{FF2B5EF4-FFF2-40B4-BE49-F238E27FC236}">
                <a16:creationId xmlns:a16="http://schemas.microsoft.com/office/drawing/2014/main" id="{9D9BEB7D-9229-6606-B3A8-E6CAD5CDA814}"/>
              </a:ext>
            </a:extLst>
          </p:cNvPr>
          <p:cNvSpPr/>
          <p:nvPr/>
        </p:nvSpPr>
        <p:spPr>
          <a:xfrm flipH="1" flipV="1">
            <a:off x="6348545" y="4907465"/>
            <a:ext cx="407399" cy="382829"/>
          </a:xfrm>
          <a:prstGeom prst="teardrop">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9" name="Graphic 1148">
            <a:extLst>
              <a:ext uri="{FF2B5EF4-FFF2-40B4-BE49-F238E27FC236}">
                <a16:creationId xmlns:a16="http://schemas.microsoft.com/office/drawing/2014/main" id="{F8456EF4-B118-F062-BBE3-B40E6B0C246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10605" y="4989130"/>
            <a:ext cx="278332" cy="278332"/>
          </a:xfrm>
          <a:prstGeom prst="rect">
            <a:avLst/>
          </a:prstGeom>
        </p:spPr>
      </p:pic>
      <p:grpSp>
        <p:nvGrpSpPr>
          <p:cNvPr id="1150" name="Group 1149">
            <a:extLst>
              <a:ext uri="{FF2B5EF4-FFF2-40B4-BE49-F238E27FC236}">
                <a16:creationId xmlns:a16="http://schemas.microsoft.com/office/drawing/2014/main" id="{727D4937-1978-0C5B-DD40-A5083FEE9C71}"/>
              </a:ext>
            </a:extLst>
          </p:cNvPr>
          <p:cNvGrpSpPr/>
          <p:nvPr/>
        </p:nvGrpSpPr>
        <p:grpSpPr>
          <a:xfrm>
            <a:off x="7027860" y="4349036"/>
            <a:ext cx="929846" cy="250556"/>
            <a:chOff x="3891932" y="5558988"/>
            <a:chExt cx="1001505" cy="241470"/>
          </a:xfrm>
        </p:grpSpPr>
        <p:sp>
          <p:nvSpPr>
            <p:cNvPr id="1151" name="Rectangle 1150">
              <a:extLst>
                <a:ext uri="{FF2B5EF4-FFF2-40B4-BE49-F238E27FC236}">
                  <a16:creationId xmlns:a16="http://schemas.microsoft.com/office/drawing/2014/main" id="{4199EA1C-41C8-D65C-27C4-F6BBB0B8CB47}"/>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72" name="Freeform: Shape 3071">
              <a:extLst>
                <a:ext uri="{FF2B5EF4-FFF2-40B4-BE49-F238E27FC236}">
                  <a16:creationId xmlns:a16="http://schemas.microsoft.com/office/drawing/2014/main" id="{EAB90509-8EE0-ADE1-E0AA-851A3C271F07}"/>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3088" name="Group 3087">
            <a:extLst>
              <a:ext uri="{FF2B5EF4-FFF2-40B4-BE49-F238E27FC236}">
                <a16:creationId xmlns:a16="http://schemas.microsoft.com/office/drawing/2014/main" id="{473CCE76-53E9-A7AD-F635-2FA9BAD10A4D}"/>
              </a:ext>
            </a:extLst>
          </p:cNvPr>
          <p:cNvGrpSpPr/>
          <p:nvPr/>
        </p:nvGrpSpPr>
        <p:grpSpPr>
          <a:xfrm>
            <a:off x="7027860" y="4638886"/>
            <a:ext cx="929846" cy="250556"/>
            <a:chOff x="3891932" y="5558988"/>
            <a:chExt cx="1001505" cy="241470"/>
          </a:xfrm>
        </p:grpSpPr>
        <p:sp>
          <p:nvSpPr>
            <p:cNvPr id="3089" name="Rectangle 3088">
              <a:extLst>
                <a:ext uri="{FF2B5EF4-FFF2-40B4-BE49-F238E27FC236}">
                  <a16:creationId xmlns:a16="http://schemas.microsoft.com/office/drawing/2014/main" id="{DE5B0F34-EE75-BCB9-2570-4C5B072871AC}"/>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0" name="Freeform: Shape 3089">
              <a:extLst>
                <a:ext uri="{FF2B5EF4-FFF2-40B4-BE49-F238E27FC236}">
                  <a16:creationId xmlns:a16="http://schemas.microsoft.com/office/drawing/2014/main" id="{6FB65E5B-E6AB-F04D-87AA-F5D2F20CCF12}"/>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grpSp>
        <p:nvGrpSpPr>
          <p:cNvPr id="3091" name="Group 3090">
            <a:extLst>
              <a:ext uri="{FF2B5EF4-FFF2-40B4-BE49-F238E27FC236}">
                <a16:creationId xmlns:a16="http://schemas.microsoft.com/office/drawing/2014/main" id="{80208349-0EF9-BF6C-ABC8-E3E7C09B8C34}"/>
              </a:ext>
            </a:extLst>
          </p:cNvPr>
          <p:cNvGrpSpPr/>
          <p:nvPr/>
        </p:nvGrpSpPr>
        <p:grpSpPr>
          <a:xfrm>
            <a:off x="7027860" y="4928736"/>
            <a:ext cx="929846" cy="250556"/>
            <a:chOff x="3891932" y="5558988"/>
            <a:chExt cx="1001505" cy="241470"/>
          </a:xfrm>
        </p:grpSpPr>
        <p:sp>
          <p:nvSpPr>
            <p:cNvPr id="3092" name="Rectangle 3091">
              <a:extLst>
                <a:ext uri="{FF2B5EF4-FFF2-40B4-BE49-F238E27FC236}">
                  <a16:creationId xmlns:a16="http://schemas.microsoft.com/office/drawing/2014/main" id="{F4FC9CAB-C777-A545-C2A9-E18A7CBE8FEC}"/>
                </a:ext>
              </a:extLst>
            </p:cNvPr>
            <p:cNvSpPr/>
            <p:nvPr/>
          </p:nvSpPr>
          <p:spPr>
            <a:xfrm>
              <a:off x="3891932" y="5582247"/>
              <a:ext cx="1001505" cy="215772"/>
            </a:xfrm>
            <a:prstGeom prst="rect">
              <a:avLst/>
            </a:prstGeom>
            <a:gradFill flip="none" rotWithShape="1">
              <a:gsLst>
                <a:gs pos="0">
                  <a:srgbClr val="16DAD5"/>
                </a:gs>
                <a:gs pos="89000">
                  <a:schemeClr val="bg1"/>
                </a:gs>
                <a:gs pos="88000">
                  <a:srgbClr val="16DAD5"/>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3" name="Freeform: Shape 3092">
              <a:extLst>
                <a:ext uri="{FF2B5EF4-FFF2-40B4-BE49-F238E27FC236}">
                  <a16:creationId xmlns:a16="http://schemas.microsoft.com/office/drawing/2014/main" id="{A18CD4CC-C936-7DD2-75D0-3FF611B90249}"/>
                </a:ext>
              </a:extLst>
            </p:cNvPr>
            <p:cNvSpPr/>
            <p:nvPr/>
          </p:nvSpPr>
          <p:spPr>
            <a:xfrm>
              <a:off x="3891932" y="5558988"/>
              <a:ext cx="1001505" cy="241470"/>
            </a:xfrm>
            <a:custGeom>
              <a:avLst/>
              <a:gdLst>
                <a:gd name="connsiteX0" fmla="*/ 0 w 1001505"/>
                <a:gd name="connsiteY0" fmla="*/ 0 h 241470"/>
                <a:gd name="connsiteX1" fmla="*/ 1001505 w 1001505"/>
                <a:gd name="connsiteY1" fmla="*/ 0 h 241470"/>
                <a:gd name="connsiteX2" fmla="*/ 1001505 w 1001505"/>
                <a:gd name="connsiteY2" fmla="*/ 241470 h 241470"/>
                <a:gd name="connsiteX3" fmla="*/ 0 w 1001505"/>
                <a:gd name="connsiteY3" fmla="*/ 241470 h 241470"/>
                <a:gd name="connsiteX4" fmla="*/ 0 w 1001505"/>
                <a:gd name="connsiteY4" fmla="*/ 0 h 241470"/>
                <a:gd name="connsiteX5" fmla="*/ 144626 w 1001505"/>
                <a:gd name="connsiteY5" fmla="*/ 33630 h 241470"/>
                <a:gd name="connsiteX6" fmla="*/ 124064 w 1001505"/>
                <a:gd name="connsiteY6" fmla="*/ 100173 h 241470"/>
                <a:gd name="connsiteX7" fmla="*/ 57521 w 1001505"/>
                <a:gd name="connsiteY7" fmla="*/ 100172 h 241470"/>
                <a:gd name="connsiteX8" fmla="*/ 111355 w 1001505"/>
                <a:gd name="connsiteY8" fmla="*/ 141297 h 241470"/>
                <a:gd name="connsiteX9" fmla="*/ 90792 w 1001505"/>
                <a:gd name="connsiteY9" fmla="*/ 207840 h 241470"/>
                <a:gd name="connsiteX10" fmla="*/ 144626 w 1001505"/>
                <a:gd name="connsiteY10" fmla="*/ 166714 h 241470"/>
                <a:gd name="connsiteX11" fmla="*/ 198460 w 1001505"/>
                <a:gd name="connsiteY11" fmla="*/ 207840 h 241470"/>
                <a:gd name="connsiteX12" fmla="*/ 177897 w 1001505"/>
                <a:gd name="connsiteY12" fmla="*/ 141297 h 241470"/>
                <a:gd name="connsiteX13" fmla="*/ 231731 w 1001505"/>
                <a:gd name="connsiteY13" fmla="*/ 100172 h 241470"/>
                <a:gd name="connsiteX14" fmla="*/ 165188 w 1001505"/>
                <a:gd name="connsiteY14" fmla="*/ 100173 h 241470"/>
                <a:gd name="connsiteX15" fmla="*/ 144626 w 1001505"/>
                <a:gd name="connsiteY15" fmla="*/ 33630 h 241470"/>
                <a:gd name="connsiteX16" fmla="*/ 330195 w 1001505"/>
                <a:gd name="connsiteY16" fmla="*/ 33630 h 241470"/>
                <a:gd name="connsiteX17" fmla="*/ 309633 w 1001505"/>
                <a:gd name="connsiteY17" fmla="*/ 100173 h 241470"/>
                <a:gd name="connsiteX18" fmla="*/ 243090 w 1001505"/>
                <a:gd name="connsiteY18" fmla="*/ 100172 h 241470"/>
                <a:gd name="connsiteX19" fmla="*/ 296924 w 1001505"/>
                <a:gd name="connsiteY19" fmla="*/ 141297 h 241470"/>
                <a:gd name="connsiteX20" fmla="*/ 276361 w 1001505"/>
                <a:gd name="connsiteY20" fmla="*/ 207840 h 241470"/>
                <a:gd name="connsiteX21" fmla="*/ 330195 w 1001505"/>
                <a:gd name="connsiteY21" fmla="*/ 166714 h 241470"/>
                <a:gd name="connsiteX22" fmla="*/ 384029 w 1001505"/>
                <a:gd name="connsiteY22" fmla="*/ 207840 h 241470"/>
                <a:gd name="connsiteX23" fmla="*/ 363466 w 1001505"/>
                <a:gd name="connsiteY23" fmla="*/ 141297 h 241470"/>
                <a:gd name="connsiteX24" fmla="*/ 417300 w 1001505"/>
                <a:gd name="connsiteY24" fmla="*/ 100172 h 241470"/>
                <a:gd name="connsiteX25" fmla="*/ 350757 w 1001505"/>
                <a:gd name="connsiteY25" fmla="*/ 100173 h 241470"/>
                <a:gd name="connsiteX26" fmla="*/ 330195 w 1001505"/>
                <a:gd name="connsiteY26" fmla="*/ 33630 h 241470"/>
                <a:gd name="connsiteX27" fmla="*/ 515764 w 1001505"/>
                <a:gd name="connsiteY27" fmla="*/ 33630 h 241470"/>
                <a:gd name="connsiteX28" fmla="*/ 495202 w 1001505"/>
                <a:gd name="connsiteY28" fmla="*/ 100173 h 241470"/>
                <a:gd name="connsiteX29" fmla="*/ 428659 w 1001505"/>
                <a:gd name="connsiteY29" fmla="*/ 100172 h 241470"/>
                <a:gd name="connsiteX30" fmla="*/ 482493 w 1001505"/>
                <a:gd name="connsiteY30" fmla="*/ 141297 h 241470"/>
                <a:gd name="connsiteX31" fmla="*/ 461930 w 1001505"/>
                <a:gd name="connsiteY31" fmla="*/ 207840 h 241470"/>
                <a:gd name="connsiteX32" fmla="*/ 515764 w 1001505"/>
                <a:gd name="connsiteY32" fmla="*/ 166714 h 241470"/>
                <a:gd name="connsiteX33" fmla="*/ 569598 w 1001505"/>
                <a:gd name="connsiteY33" fmla="*/ 207840 h 241470"/>
                <a:gd name="connsiteX34" fmla="*/ 549035 w 1001505"/>
                <a:gd name="connsiteY34" fmla="*/ 141297 h 241470"/>
                <a:gd name="connsiteX35" fmla="*/ 602869 w 1001505"/>
                <a:gd name="connsiteY35" fmla="*/ 100172 h 241470"/>
                <a:gd name="connsiteX36" fmla="*/ 536326 w 1001505"/>
                <a:gd name="connsiteY36" fmla="*/ 100173 h 241470"/>
                <a:gd name="connsiteX37" fmla="*/ 515764 w 1001505"/>
                <a:gd name="connsiteY37" fmla="*/ 33630 h 241470"/>
                <a:gd name="connsiteX38" fmla="*/ 701333 w 1001505"/>
                <a:gd name="connsiteY38" fmla="*/ 33630 h 241470"/>
                <a:gd name="connsiteX39" fmla="*/ 680771 w 1001505"/>
                <a:gd name="connsiteY39" fmla="*/ 100173 h 241470"/>
                <a:gd name="connsiteX40" fmla="*/ 614228 w 1001505"/>
                <a:gd name="connsiteY40" fmla="*/ 100172 h 241470"/>
                <a:gd name="connsiteX41" fmla="*/ 668062 w 1001505"/>
                <a:gd name="connsiteY41" fmla="*/ 141297 h 241470"/>
                <a:gd name="connsiteX42" fmla="*/ 647499 w 1001505"/>
                <a:gd name="connsiteY42" fmla="*/ 207840 h 241470"/>
                <a:gd name="connsiteX43" fmla="*/ 701333 w 1001505"/>
                <a:gd name="connsiteY43" fmla="*/ 166714 h 241470"/>
                <a:gd name="connsiteX44" fmla="*/ 755167 w 1001505"/>
                <a:gd name="connsiteY44" fmla="*/ 207840 h 241470"/>
                <a:gd name="connsiteX45" fmla="*/ 734604 w 1001505"/>
                <a:gd name="connsiteY45" fmla="*/ 141297 h 241470"/>
                <a:gd name="connsiteX46" fmla="*/ 788438 w 1001505"/>
                <a:gd name="connsiteY46" fmla="*/ 100172 h 241470"/>
                <a:gd name="connsiteX47" fmla="*/ 721895 w 1001505"/>
                <a:gd name="connsiteY47" fmla="*/ 100173 h 241470"/>
                <a:gd name="connsiteX48" fmla="*/ 701333 w 1001505"/>
                <a:gd name="connsiteY48" fmla="*/ 33630 h 241470"/>
                <a:gd name="connsiteX49" fmla="*/ 884816 w 1001505"/>
                <a:gd name="connsiteY49" fmla="*/ 33630 h 241470"/>
                <a:gd name="connsiteX50" fmla="*/ 864254 w 1001505"/>
                <a:gd name="connsiteY50" fmla="*/ 100173 h 241470"/>
                <a:gd name="connsiteX51" fmla="*/ 797711 w 1001505"/>
                <a:gd name="connsiteY51" fmla="*/ 100172 h 241470"/>
                <a:gd name="connsiteX52" fmla="*/ 851545 w 1001505"/>
                <a:gd name="connsiteY52" fmla="*/ 141297 h 241470"/>
                <a:gd name="connsiteX53" fmla="*/ 830982 w 1001505"/>
                <a:gd name="connsiteY53" fmla="*/ 207840 h 241470"/>
                <a:gd name="connsiteX54" fmla="*/ 884816 w 1001505"/>
                <a:gd name="connsiteY54" fmla="*/ 166714 h 241470"/>
                <a:gd name="connsiteX55" fmla="*/ 938650 w 1001505"/>
                <a:gd name="connsiteY55" fmla="*/ 207840 h 241470"/>
                <a:gd name="connsiteX56" fmla="*/ 918087 w 1001505"/>
                <a:gd name="connsiteY56" fmla="*/ 141297 h 241470"/>
                <a:gd name="connsiteX57" fmla="*/ 971921 w 1001505"/>
                <a:gd name="connsiteY57" fmla="*/ 100172 h 241470"/>
                <a:gd name="connsiteX58" fmla="*/ 905378 w 1001505"/>
                <a:gd name="connsiteY58" fmla="*/ 100173 h 241470"/>
                <a:gd name="connsiteX59" fmla="*/ 884816 w 1001505"/>
                <a:gd name="connsiteY59" fmla="*/ 33630 h 24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001505" h="241470">
                  <a:moveTo>
                    <a:pt x="0" y="0"/>
                  </a:moveTo>
                  <a:lnTo>
                    <a:pt x="1001505" y="0"/>
                  </a:lnTo>
                  <a:lnTo>
                    <a:pt x="1001505" y="241470"/>
                  </a:lnTo>
                  <a:lnTo>
                    <a:pt x="0" y="241470"/>
                  </a:lnTo>
                  <a:lnTo>
                    <a:pt x="0" y="0"/>
                  </a:lnTo>
                  <a:close/>
                  <a:moveTo>
                    <a:pt x="144626" y="33630"/>
                  </a:moveTo>
                  <a:lnTo>
                    <a:pt x="124064" y="100173"/>
                  </a:lnTo>
                  <a:lnTo>
                    <a:pt x="57521" y="100172"/>
                  </a:lnTo>
                  <a:lnTo>
                    <a:pt x="111355" y="141297"/>
                  </a:lnTo>
                  <a:lnTo>
                    <a:pt x="90792" y="207840"/>
                  </a:lnTo>
                  <a:lnTo>
                    <a:pt x="144626" y="166714"/>
                  </a:lnTo>
                  <a:lnTo>
                    <a:pt x="198460" y="207840"/>
                  </a:lnTo>
                  <a:lnTo>
                    <a:pt x="177897" y="141297"/>
                  </a:lnTo>
                  <a:lnTo>
                    <a:pt x="231731" y="100172"/>
                  </a:lnTo>
                  <a:lnTo>
                    <a:pt x="165188" y="100173"/>
                  </a:lnTo>
                  <a:lnTo>
                    <a:pt x="144626" y="33630"/>
                  </a:lnTo>
                  <a:close/>
                  <a:moveTo>
                    <a:pt x="330195" y="33630"/>
                  </a:moveTo>
                  <a:lnTo>
                    <a:pt x="309633" y="100173"/>
                  </a:lnTo>
                  <a:lnTo>
                    <a:pt x="243090" y="100172"/>
                  </a:lnTo>
                  <a:lnTo>
                    <a:pt x="296924" y="141297"/>
                  </a:lnTo>
                  <a:lnTo>
                    <a:pt x="276361" y="207840"/>
                  </a:lnTo>
                  <a:lnTo>
                    <a:pt x="330195" y="166714"/>
                  </a:lnTo>
                  <a:lnTo>
                    <a:pt x="384029" y="207840"/>
                  </a:lnTo>
                  <a:lnTo>
                    <a:pt x="363466" y="141297"/>
                  </a:lnTo>
                  <a:lnTo>
                    <a:pt x="417300" y="100172"/>
                  </a:lnTo>
                  <a:lnTo>
                    <a:pt x="350757" y="100173"/>
                  </a:lnTo>
                  <a:lnTo>
                    <a:pt x="330195" y="33630"/>
                  </a:lnTo>
                  <a:close/>
                  <a:moveTo>
                    <a:pt x="515764" y="33630"/>
                  </a:moveTo>
                  <a:lnTo>
                    <a:pt x="495202" y="100173"/>
                  </a:lnTo>
                  <a:lnTo>
                    <a:pt x="428659" y="100172"/>
                  </a:lnTo>
                  <a:lnTo>
                    <a:pt x="482493" y="141297"/>
                  </a:lnTo>
                  <a:lnTo>
                    <a:pt x="461930" y="207840"/>
                  </a:lnTo>
                  <a:lnTo>
                    <a:pt x="515764" y="166714"/>
                  </a:lnTo>
                  <a:lnTo>
                    <a:pt x="569598" y="207840"/>
                  </a:lnTo>
                  <a:lnTo>
                    <a:pt x="549035" y="141297"/>
                  </a:lnTo>
                  <a:lnTo>
                    <a:pt x="602869" y="100172"/>
                  </a:lnTo>
                  <a:lnTo>
                    <a:pt x="536326" y="100173"/>
                  </a:lnTo>
                  <a:lnTo>
                    <a:pt x="515764" y="33630"/>
                  </a:lnTo>
                  <a:close/>
                  <a:moveTo>
                    <a:pt x="701333" y="33630"/>
                  </a:moveTo>
                  <a:lnTo>
                    <a:pt x="680771" y="100173"/>
                  </a:lnTo>
                  <a:lnTo>
                    <a:pt x="614228" y="100172"/>
                  </a:lnTo>
                  <a:lnTo>
                    <a:pt x="668062" y="141297"/>
                  </a:lnTo>
                  <a:lnTo>
                    <a:pt x="647499" y="207840"/>
                  </a:lnTo>
                  <a:lnTo>
                    <a:pt x="701333" y="166714"/>
                  </a:lnTo>
                  <a:lnTo>
                    <a:pt x="755167" y="207840"/>
                  </a:lnTo>
                  <a:lnTo>
                    <a:pt x="734604" y="141297"/>
                  </a:lnTo>
                  <a:lnTo>
                    <a:pt x="788438" y="100172"/>
                  </a:lnTo>
                  <a:lnTo>
                    <a:pt x="721895" y="100173"/>
                  </a:lnTo>
                  <a:lnTo>
                    <a:pt x="701333" y="33630"/>
                  </a:lnTo>
                  <a:close/>
                  <a:moveTo>
                    <a:pt x="884816" y="33630"/>
                  </a:moveTo>
                  <a:lnTo>
                    <a:pt x="864254" y="100173"/>
                  </a:lnTo>
                  <a:lnTo>
                    <a:pt x="797711" y="100172"/>
                  </a:lnTo>
                  <a:lnTo>
                    <a:pt x="851545" y="141297"/>
                  </a:lnTo>
                  <a:lnTo>
                    <a:pt x="830982" y="207840"/>
                  </a:lnTo>
                  <a:lnTo>
                    <a:pt x="884816" y="166714"/>
                  </a:lnTo>
                  <a:lnTo>
                    <a:pt x="938650" y="207840"/>
                  </a:lnTo>
                  <a:lnTo>
                    <a:pt x="918087" y="141297"/>
                  </a:lnTo>
                  <a:lnTo>
                    <a:pt x="971921" y="100172"/>
                  </a:lnTo>
                  <a:lnTo>
                    <a:pt x="905378" y="100173"/>
                  </a:lnTo>
                  <a:lnTo>
                    <a:pt x="884816" y="3363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dirty="0"/>
            </a:p>
          </p:txBody>
        </p:sp>
      </p:grpSp>
      <p:sp>
        <p:nvSpPr>
          <p:cNvPr id="3094" name="TextBox 3093">
            <a:extLst>
              <a:ext uri="{FF2B5EF4-FFF2-40B4-BE49-F238E27FC236}">
                <a16:creationId xmlns:a16="http://schemas.microsoft.com/office/drawing/2014/main" id="{34FEB2A4-B705-49BB-4782-72A91630C8C6}"/>
              </a:ext>
            </a:extLst>
          </p:cNvPr>
          <p:cNvSpPr txBox="1"/>
          <p:nvPr/>
        </p:nvSpPr>
        <p:spPr>
          <a:xfrm>
            <a:off x="4833986" y="5483049"/>
            <a:ext cx="1225236" cy="265821"/>
          </a:xfrm>
          <a:prstGeom prst="rect">
            <a:avLst/>
          </a:prstGeom>
          <a:noFill/>
        </p:spPr>
        <p:txBody>
          <a:bodyPr wrap="square" rtlCol="0">
            <a:spAutoFit/>
          </a:bodyPr>
          <a:lstStyle/>
          <a:p>
            <a:pPr algn="ctr"/>
            <a:r>
              <a:rPr lang="en-US" sz="1100" dirty="0">
                <a:latin typeface="Calibri Light" panose="020F0302020204030204" pitchFamily="34" charset="0"/>
                <a:cs typeface="Calibri Light" panose="020F0302020204030204" pitchFamily="34" charset="0"/>
              </a:rPr>
              <a:t>Teamwork</a:t>
            </a:r>
          </a:p>
        </p:txBody>
      </p:sp>
      <p:sp>
        <p:nvSpPr>
          <p:cNvPr id="3097" name="TextBox 3096">
            <a:extLst>
              <a:ext uri="{FF2B5EF4-FFF2-40B4-BE49-F238E27FC236}">
                <a16:creationId xmlns:a16="http://schemas.microsoft.com/office/drawing/2014/main" id="{6AE952EB-0832-C816-7F0A-A4BED0408E4B}"/>
              </a:ext>
            </a:extLst>
          </p:cNvPr>
          <p:cNvSpPr txBox="1"/>
          <p:nvPr/>
        </p:nvSpPr>
        <p:spPr>
          <a:xfrm>
            <a:off x="4833986" y="5690257"/>
            <a:ext cx="1206800" cy="261610"/>
          </a:xfrm>
          <a:prstGeom prst="rect">
            <a:avLst/>
          </a:prstGeom>
          <a:noFill/>
        </p:spPr>
        <p:txBody>
          <a:bodyPr wrap="square" rtlCol="0">
            <a:spAutoFit/>
          </a:bodyPr>
          <a:lstStyle/>
          <a:p>
            <a:pPr algn="ctr"/>
            <a:r>
              <a:rPr lang="en-US" sz="1100" dirty="0">
                <a:latin typeface="Calibri Light" panose="020F0302020204030204" pitchFamily="34" charset="0"/>
                <a:cs typeface="Calibri Light" panose="020F0302020204030204" pitchFamily="34" charset="0"/>
              </a:rPr>
              <a:t>Problem Solving</a:t>
            </a:r>
          </a:p>
        </p:txBody>
      </p:sp>
      <p:sp>
        <p:nvSpPr>
          <p:cNvPr id="3098" name="TextBox 3097">
            <a:extLst>
              <a:ext uri="{FF2B5EF4-FFF2-40B4-BE49-F238E27FC236}">
                <a16:creationId xmlns:a16="http://schemas.microsoft.com/office/drawing/2014/main" id="{EE8CB881-C51C-CEFA-9D41-AA3B0DAED47C}"/>
              </a:ext>
            </a:extLst>
          </p:cNvPr>
          <p:cNvSpPr txBox="1"/>
          <p:nvPr/>
        </p:nvSpPr>
        <p:spPr>
          <a:xfrm>
            <a:off x="4833986" y="5949816"/>
            <a:ext cx="1225236" cy="261610"/>
          </a:xfrm>
          <a:prstGeom prst="rect">
            <a:avLst/>
          </a:prstGeom>
          <a:noFill/>
        </p:spPr>
        <p:txBody>
          <a:bodyPr wrap="square" rtlCol="0">
            <a:spAutoFit/>
          </a:bodyPr>
          <a:lstStyle/>
          <a:p>
            <a:pPr algn="ctr"/>
            <a:r>
              <a:rPr lang="en-US" sz="1100" dirty="0">
                <a:latin typeface="Calibri Light" panose="020F0302020204030204" pitchFamily="34" charset="0"/>
                <a:cs typeface="Calibri Light" panose="020F0302020204030204" pitchFamily="34" charset="0"/>
              </a:rPr>
              <a:t>Leadership Skill</a:t>
            </a:r>
          </a:p>
        </p:txBody>
      </p:sp>
      <p:sp>
        <p:nvSpPr>
          <p:cNvPr id="3107" name="TextBox 3106">
            <a:extLst>
              <a:ext uri="{FF2B5EF4-FFF2-40B4-BE49-F238E27FC236}">
                <a16:creationId xmlns:a16="http://schemas.microsoft.com/office/drawing/2014/main" id="{9FB9062C-9A25-56FE-DA77-D83DD7860FEE}"/>
              </a:ext>
            </a:extLst>
          </p:cNvPr>
          <p:cNvSpPr txBox="1"/>
          <p:nvPr/>
        </p:nvSpPr>
        <p:spPr>
          <a:xfrm>
            <a:off x="4720726" y="4846107"/>
            <a:ext cx="1502811" cy="369332"/>
          </a:xfrm>
          <a:prstGeom prst="rect">
            <a:avLst/>
          </a:prstGeom>
          <a:noFill/>
        </p:spPr>
        <p:txBody>
          <a:bodyPr wrap="square" rtlCol="0">
            <a:spAutoFit/>
          </a:bodyPr>
          <a:lstStyle/>
          <a:p>
            <a:r>
              <a:rPr lang="en-US" dirty="0">
                <a:solidFill>
                  <a:srgbClr val="404040"/>
                </a:solidFill>
              </a:rPr>
              <a:t>SOFT SKILLS</a:t>
            </a:r>
          </a:p>
        </p:txBody>
      </p:sp>
      <p:sp>
        <p:nvSpPr>
          <p:cNvPr id="31" name="TextBox 30">
            <a:extLst>
              <a:ext uri="{FF2B5EF4-FFF2-40B4-BE49-F238E27FC236}">
                <a16:creationId xmlns:a16="http://schemas.microsoft.com/office/drawing/2014/main" id="{A7C0BBDF-B7E1-4440-E9A9-83F801022F56}"/>
              </a:ext>
            </a:extLst>
          </p:cNvPr>
          <p:cNvSpPr txBox="1"/>
          <p:nvPr/>
        </p:nvSpPr>
        <p:spPr>
          <a:xfrm>
            <a:off x="5766165" y="6852482"/>
            <a:ext cx="989772" cy="265821"/>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+7 Years Exp.</a:t>
            </a:r>
          </a:p>
        </p:txBody>
      </p:sp>
      <p:sp>
        <p:nvSpPr>
          <p:cNvPr id="41" name="TextBox 40">
            <a:extLst>
              <a:ext uri="{FF2B5EF4-FFF2-40B4-BE49-F238E27FC236}">
                <a16:creationId xmlns:a16="http://schemas.microsoft.com/office/drawing/2014/main" id="{8F82778F-452B-5FE3-FA3A-5892DA8D7F85}"/>
              </a:ext>
            </a:extLst>
          </p:cNvPr>
          <p:cNvSpPr txBox="1"/>
          <p:nvPr/>
        </p:nvSpPr>
        <p:spPr>
          <a:xfrm>
            <a:off x="5766165" y="8634784"/>
            <a:ext cx="989772" cy="265821"/>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LPIC1</a:t>
            </a:r>
          </a:p>
        </p:txBody>
      </p:sp>
      <p:sp>
        <p:nvSpPr>
          <p:cNvPr id="42" name="TextBox 41">
            <a:extLst>
              <a:ext uri="{FF2B5EF4-FFF2-40B4-BE49-F238E27FC236}">
                <a16:creationId xmlns:a16="http://schemas.microsoft.com/office/drawing/2014/main" id="{177B6472-1167-3008-3B70-B2C1BC415EDA}"/>
              </a:ext>
            </a:extLst>
          </p:cNvPr>
          <p:cNvSpPr txBox="1"/>
          <p:nvPr/>
        </p:nvSpPr>
        <p:spPr>
          <a:xfrm>
            <a:off x="5766165" y="8893008"/>
            <a:ext cx="989772" cy="265821"/>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TDD, PEP8</a:t>
            </a:r>
          </a:p>
        </p:txBody>
      </p:sp>
      <p:sp>
        <p:nvSpPr>
          <p:cNvPr id="44" name="TextBox 43">
            <a:extLst>
              <a:ext uri="{FF2B5EF4-FFF2-40B4-BE49-F238E27FC236}">
                <a16:creationId xmlns:a16="http://schemas.microsoft.com/office/drawing/2014/main" id="{F364DC35-E9E8-25A5-080F-797098C088CB}"/>
              </a:ext>
            </a:extLst>
          </p:cNvPr>
          <p:cNvSpPr txBox="1"/>
          <p:nvPr/>
        </p:nvSpPr>
        <p:spPr>
          <a:xfrm>
            <a:off x="5766165" y="9151233"/>
            <a:ext cx="1119073" cy="430887"/>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Full Design of</a:t>
            </a:r>
          </a:p>
          <a:p>
            <a:r>
              <a:rPr lang="en-US" sz="1100" dirty="0">
                <a:latin typeface="Calibri Light" panose="020F0302020204030204" pitchFamily="34" charset="0"/>
                <a:cs typeface="Calibri Light" panose="020F0302020204030204" pitchFamily="34" charset="0"/>
              </a:rPr>
              <a:t>+20 Applications</a:t>
            </a:r>
          </a:p>
        </p:txBody>
      </p:sp>
      <p:sp>
        <p:nvSpPr>
          <p:cNvPr id="45" name="TextBox 44">
            <a:extLst>
              <a:ext uri="{FF2B5EF4-FFF2-40B4-BE49-F238E27FC236}">
                <a16:creationId xmlns:a16="http://schemas.microsoft.com/office/drawing/2014/main" id="{5C2EEE39-DD6C-2D38-585B-D8A86A24B426}"/>
              </a:ext>
            </a:extLst>
          </p:cNvPr>
          <p:cNvSpPr txBox="1"/>
          <p:nvPr/>
        </p:nvSpPr>
        <p:spPr>
          <a:xfrm>
            <a:off x="5766165" y="7110706"/>
            <a:ext cx="974879"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+8 Years Exp.</a:t>
            </a:r>
          </a:p>
        </p:txBody>
      </p:sp>
      <p:sp>
        <p:nvSpPr>
          <p:cNvPr id="49" name="TextBox 48">
            <a:extLst>
              <a:ext uri="{FF2B5EF4-FFF2-40B4-BE49-F238E27FC236}">
                <a16:creationId xmlns:a16="http://schemas.microsoft.com/office/drawing/2014/main" id="{41A5A465-F3F7-5F78-8C7B-FF1CF219852E}"/>
              </a:ext>
            </a:extLst>
          </p:cNvPr>
          <p:cNvSpPr txBox="1"/>
          <p:nvPr/>
        </p:nvSpPr>
        <p:spPr>
          <a:xfrm>
            <a:off x="5766165" y="7364719"/>
            <a:ext cx="989772"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+5 Years Exp.</a:t>
            </a:r>
          </a:p>
        </p:txBody>
      </p:sp>
      <p:sp>
        <p:nvSpPr>
          <p:cNvPr id="51" name="TextBox 50">
            <a:extLst>
              <a:ext uri="{FF2B5EF4-FFF2-40B4-BE49-F238E27FC236}">
                <a16:creationId xmlns:a16="http://schemas.microsoft.com/office/drawing/2014/main" id="{73A7D5BF-452A-115F-80DE-832A6F938ECC}"/>
              </a:ext>
            </a:extLst>
          </p:cNvPr>
          <p:cNvSpPr txBox="1"/>
          <p:nvPr/>
        </p:nvSpPr>
        <p:spPr>
          <a:xfrm>
            <a:off x="5766165" y="7872745"/>
            <a:ext cx="989772"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+2 Years Exp.</a:t>
            </a:r>
          </a:p>
        </p:txBody>
      </p:sp>
      <p:sp>
        <p:nvSpPr>
          <p:cNvPr id="52" name="TextBox 51">
            <a:extLst>
              <a:ext uri="{FF2B5EF4-FFF2-40B4-BE49-F238E27FC236}">
                <a16:creationId xmlns:a16="http://schemas.microsoft.com/office/drawing/2014/main" id="{B0446761-0457-0858-1A17-A89F570F5587}"/>
              </a:ext>
            </a:extLst>
          </p:cNvPr>
          <p:cNvSpPr txBox="1"/>
          <p:nvPr/>
        </p:nvSpPr>
        <p:spPr>
          <a:xfrm>
            <a:off x="5766165" y="7618732"/>
            <a:ext cx="989772"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+7 Years Exp.</a:t>
            </a:r>
          </a:p>
        </p:txBody>
      </p:sp>
      <p:sp>
        <p:nvSpPr>
          <p:cNvPr id="53" name="TextBox 52">
            <a:extLst>
              <a:ext uri="{FF2B5EF4-FFF2-40B4-BE49-F238E27FC236}">
                <a16:creationId xmlns:a16="http://schemas.microsoft.com/office/drawing/2014/main" id="{9C9B89DA-7214-E973-1A24-097BEA4206C5}"/>
              </a:ext>
            </a:extLst>
          </p:cNvPr>
          <p:cNvSpPr txBox="1"/>
          <p:nvPr/>
        </p:nvSpPr>
        <p:spPr>
          <a:xfrm>
            <a:off x="4348505" y="8379366"/>
            <a:ext cx="1225236" cy="265821"/>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CICD</a:t>
            </a:r>
          </a:p>
        </p:txBody>
      </p:sp>
      <p:sp>
        <p:nvSpPr>
          <p:cNvPr id="1031" name="TextBox 1030">
            <a:extLst>
              <a:ext uri="{FF2B5EF4-FFF2-40B4-BE49-F238E27FC236}">
                <a16:creationId xmlns:a16="http://schemas.microsoft.com/office/drawing/2014/main" id="{BA662FD3-8C2C-A2C2-BD7D-29304C0665BE}"/>
              </a:ext>
            </a:extLst>
          </p:cNvPr>
          <p:cNvSpPr txBox="1"/>
          <p:nvPr/>
        </p:nvSpPr>
        <p:spPr>
          <a:xfrm>
            <a:off x="4348505" y="8122078"/>
            <a:ext cx="1225236" cy="265821"/>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Embedded Sys.</a:t>
            </a:r>
          </a:p>
        </p:txBody>
      </p:sp>
      <p:sp>
        <p:nvSpPr>
          <p:cNvPr id="1032" name="TextBox 1031">
            <a:extLst>
              <a:ext uri="{FF2B5EF4-FFF2-40B4-BE49-F238E27FC236}">
                <a16:creationId xmlns:a16="http://schemas.microsoft.com/office/drawing/2014/main" id="{A8D3A7D0-E30B-53BA-7B90-89034623478F}"/>
              </a:ext>
            </a:extLst>
          </p:cNvPr>
          <p:cNvSpPr txBox="1"/>
          <p:nvPr/>
        </p:nvSpPr>
        <p:spPr>
          <a:xfrm>
            <a:off x="5766165" y="8126758"/>
            <a:ext cx="989772"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+5 Years Exp.</a:t>
            </a:r>
          </a:p>
        </p:txBody>
      </p:sp>
      <p:sp>
        <p:nvSpPr>
          <p:cNvPr id="1040" name="TextBox 1039">
            <a:extLst>
              <a:ext uri="{FF2B5EF4-FFF2-40B4-BE49-F238E27FC236}">
                <a16:creationId xmlns:a16="http://schemas.microsoft.com/office/drawing/2014/main" id="{7CE9A534-FBF3-1C42-7AD8-42C3DBCAC8B8}"/>
              </a:ext>
            </a:extLst>
          </p:cNvPr>
          <p:cNvSpPr txBox="1"/>
          <p:nvPr/>
        </p:nvSpPr>
        <p:spPr>
          <a:xfrm>
            <a:off x="4833986" y="5281983"/>
            <a:ext cx="1225236" cy="261610"/>
          </a:xfrm>
          <a:prstGeom prst="rect">
            <a:avLst/>
          </a:prstGeom>
          <a:noFill/>
        </p:spPr>
        <p:txBody>
          <a:bodyPr wrap="square" rtlCol="0">
            <a:spAutoFit/>
          </a:bodyPr>
          <a:lstStyle/>
          <a:p>
            <a:pPr algn="ctr"/>
            <a:r>
              <a:rPr lang="en-US" sz="1100" dirty="0">
                <a:latin typeface="Calibri Light" panose="020F0302020204030204" pitchFamily="34" charset="0"/>
                <a:cs typeface="Calibri Light" panose="020F0302020204030204" pitchFamily="34" charset="0"/>
              </a:rPr>
              <a:t>Agile</a:t>
            </a:r>
          </a:p>
        </p:txBody>
      </p:sp>
      <p:sp>
        <p:nvSpPr>
          <p:cNvPr id="1042" name="TextBox 1041">
            <a:extLst>
              <a:ext uri="{FF2B5EF4-FFF2-40B4-BE49-F238E27FC236}">
                <a16:creationId xmlns:a16="http://schemas.microsoft.com/office/drawing/2014/main" id="{9AD4B9D6-D277-0E83-7675-26B1041AA8E0}"/>
              </a:ext>
            </a:extLst>
          </p:cNvPr>
          <p:cNvSpPr txBox="1"/>
          <p:nvPr/>
        </p:nvSpPr>
        <p:spPr>
          <a:xfrm>
            <a:off x="5766165" y="8380771"/>
            <a:ext cx="989772" cy="261610"/>
          </a:xfrm>
          <a:prstGeom prst="rect">
            <a:avLst/>
          </a:prstGeom>
          <a:noFill/>
        </p:spPr>
        <p:txBody>
          <a:bodyPr wrap="square" rtlCol="0">
            <a:spAutoFit/>
          </a:bodyPr>
          <a:lstStyle/>
          <a:p>
            <a:r>
              <a:rPr lang="en-US" sz="1100" dirty="0">
                <a:latin typeface="Calibri Light" panose="020F0302020204030204" pitchFamily="34" charset="0"/>
                <a:cs typeface="Calibri Light" panose="020F0302020204030204" pitchFamily="34" charset="0"/>
              </a:rPr>
              <a:t>+2 Years Exp.</a:t>
            </a:r>
          </a:p>
        </p:txBody>
      </p:sp>
      <p:pic>
        <p:nvPicPr>
          <p:cNvPr id="1046" name="Picture 1045">
            <a:extLst>
              <a:ext uri="{FF2B5EF4-FFF2-40B4-BE49-F238E27FC236}">
                <a16:creationId xmlns:a16="http://schemas.microsoft.com/office/drawing/2014/main" id="{A4EC5DBF-4450-49D0-486D-9A1B50C21E1E}"/>
              </a:ext>
            </a:extLst>
          </p:cNvPr>
          <p:cNvPicPr>
            <a:picLocks noChangeAspect="1"/>
          </p:cNvPicPr>
          <p:nvPr/>
        </p:nvPicPr>
        <p:blipFill>
          <a:blip r:embed="rId16">
            <a:alphaModFix/>
            <a:duotone>
              <a:schemeClr val="accent1">
                <a:shade val="45000"/>
                <a:satMod val="135000"/>
              </a:schemeClr>
              <a:prstClr val="white"/>
            </a:duotone>
            <a:extLst>
              <a:ext uri="{BEBA8EAE-BF5A-486C-A8C5-ECC9F3942E4B}">
                <a14:imgProps xmlns:a14="http://schemas.microsoft.com/office/drawing/2010/main">
                  <a14:imgLayer r:embed="rId17">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r="66267"/>
          <a:stretch/>
        </p:blipFill>
        <p:spPr>
          <a:xfrm>
            <a:off x="429488" y="7146433"/>
            <a:ext cx="231779" cy="237312"/>
          </a:xfrm>
          <a:prstGeom prst="rect">
            <a:avLst/>
          </a:prstGeom>
          <a:noFill/>
        </p:spPr>
      </p:pic>
      <p:pic>
        <p:nvPicPr>
          <p:cNvPr id="1047" name="Picture 1046">
            <a:extLst>
              <a:ext uri="{FF2B5EF4-FFF2-40B4-BE49-F238E27FC236}">
                <a16:creationId xmlns:a16="http://schemas.microsoft.com/office/drawing/2014/main" id="{33B9EEF8-1854-B89C-5773-7FC1FE17F0AE}"/>
              </a:ext>
            </a:extLst>
          </p:cNvPr>
          <p:cNvPicPr>
            <a:picLocks noChangeAspect="1"/>
          </p:cNvPicPr>
          <p:nvPr/>
        </p:nvPicPr>
        <p:blipFill>
          <a:blip r:embed="rId16">
            <a:alphaModFix/>
            <a:duotone>
              <a:schemeClr val="accent1">
                <a:shade val="45000"/>
                <a:satMod val="135000"/>
              </a:schemeClr>
              <a:prstClr val="white"/>
            </a:duotone>
            <a:extLst>
              <a:ext uri="{BEBA8EAE-BF5A-486C-A8C5-ECC9F3942E4B}">
                <a14:imgProps xmlns:a14="http://schemas.microsoft.com/office/drawing/2010/main">
                  <a14:imgLayer r:embed="rId17">
                    <a14:imgEffect>
                      <a14:colorTemperature colorTemp="1500"/>
                    </a14:imgEffect>
                    <a14:imgEffect>
                      <a14:saturation sat="400000"/>
                    </a14:imgEffect>
                    <a14:imgEffect>
                      <a14:brightnessContrast bright="-100000" contrast="100000"/>
                    </a14:imgEffect>
                  </a14:imgLayer>
                </a14:imgProps>
              </a:ext>
              <a:ext uri="{28A0092B-C50C-407E-A947-70E740481C1C}">
                <a14:useLocalDpi xmlns:a14="http://schemas.microsoft.com/office/drawing/2010/main" val="0"/>
              </a:ext>
            </a:extLst>
          </a:blip>
          <a:srcRect r="66267"/>
          <a:stretch/>
        </p:blipFill>
        <p:spPr>
          <a:xfrm>
            <a:off x="418585" y="8744057"/>
            <a:ext cx="231779" cy="237312"/>
          </a:xfrm>
          <a:prstGeom prst="rect">
            <a:avLst/>
          </a:prstGeom>
          <a:noFill/>
        </p:spPr>
      </p:pic>
      <p:sp>
        <p:nvSpPr>
          <p:cNvPr id="3111" name="Rectangle 11">
            <a:extLst>
              <a:ext uri="{FF2B5EF4-FFF2-40B4-BE49-F238E27FC236}">
                <a16:creationId xmlns:a16="http://schemas.microsoft.com/office/drawing/2014/main" id="{C9FB8641-1EAA-6D6A-A3FA-F657A380AB86}"/>
              </a:ext>
            </a:extLst>
          </p:cNvPr>
          <p:cNvSpPr>
            <a:spLocks noGrp="1" noChangeArrowheads="1"/>
          </p:cNvSpPr>
          <p:nvPr>
            <p:ph type="body" sz="quarter" idx="4294967295"/>
          </p:nvPr>
        </p:nvSpPr>
        <p:spPr bwMode="auto">
          <a:xfrm>
            <a:off x="182880" y="3689666"/>
            <a:ext cx="4189042"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82880" algn="just" defTabSz="914400" eaLnBrk="0" fontAlgn="base" hangingPunct="0">
              <a:lnSpc>
                <a:spcPct val="100000"/>
              </a:lnSpc>
              <a:spcBef>
                <a:spcPts val="800"/>
              </a:spcBef>
              <a:spcAft>
                <a:spcPct val="0"/>
              </a:spcAft>
              <a:buFont typeface="Wingdings" panose="05000000000000000000" pitchFamily="2" charset="2"/>
              <a:buChar char="Ø"/>
            </a:pPr>
            <a:r>
              <a:rPr lang="en-US" altLang="en-US" sz="1200" dirty="0">
                <a:solidFill>
                  <a:schemeClr val="tx1">
                    <a:lumMod val="75000"/>
                    <a:lumOff val="25000"/>
                  </a:schemeClr>
                </a:solidFill>
                <a:latin typeface="Calibri Light" panose="020F0302020204030204" pitchFamily="34" charset="0"/>
                <a:cs typeface="Calibri Light" panose="020F0302020204030204" pitchFamily="34" charset="0"/>
              </a:rPr>
              <a:t>Experienced Python programmer with 7+ years in developing AI-based web/desktop applications and frameworks.</a:t>
            </a:r>
          </a:p>
          <a:p>
            <a:pPr marL="182880" algn="just" defTabSz="914400" eaLnBrk="0" fontAlgn="base" hangingPunct="0">
              <a:lnSpc>
                <a:spcPct val="100000"/>
              </a:lnSpc>
              <a:spcBef>
                <a:spcPts val="800"/>
              </a:spcBef>
              <a:spcAft>
                <a:spcPct val="0"/>
              </a:spcAft>
              <a:buFont typeface="Wingdings" panose="05000000000000000000" pitchFamily="2" charset="2"/>
              <a:buChar char="Ø"/>
            </a:pPr>
            <a:r>
              <a:rPr lang="en-US" altLang="en-US" sz="1200" dirty="0">
                <a:solidFill>
                  <a:schemeClr val="tx1">
                    <a:lumMod val="75000"/>
                    <a:lumOff val="25000"/>
                  </a:schemeClr>
                </a:solidFill>
                <a:latin typeface="Calibri Light" panose="020F0302020204030204" pitchFamily="34" charset="0"/>
                <a:cs typeface="Calibri Light" panose="020F0302020204030204" pitchFamily="34" charset="0"/>
              </a:rPr>
              <a:t>Software designer committed to KISS, SOLID, Clean Code principles, TDD, and design patterns for scalable solutions.</a:t>
            </a:r>
          </a:p>
          <a:p>
            <a:pPr marL="182880" algn="just" defTabSz="914400" eaLnBrk="0" fontAlgn="base" hangingPunct="0">
              <a:lnSpc>
                <a:spcPct val="100000"/>
              </a:lnSpc>
              <a:spcBef>
                <a:spcPts val="800"/>
              </a:spcBef>
              <a:spcAft>
                <a:spcPct val="0"/>
              </a:spcAft>
              <a:buFont typeface="Wingdings" panose="05000000000000000000" pitchFamily="2" charset="2"/>
              <a:buChar char="Ø"/>
            </a:pPr>
            <a:r>
              <a:rPr lang="en-US" altLang="en-US" sz="1200" dirty="0">
                <a:solidFill>
                  <a:schemeClr val="tx1">
                    <a:lumMod val="75000"/>
                    <a:lumOff val="25000"/>
                  </a:schemeClr>
                </a:solidFill>
                <a:latin typeface="Calibri Light" panose="020F0302020204030204" pitchFamily="34" charset="0"/>
                <a:cs typeface="Calibri Light" panose="020F0302020204030204" pitchFamily="34" charset="0"/>
              </a:rPr>
              <a:t>Team lead and key member of the KN2C Robotic Team, enhancing problem-solving skills, overcoming challenges, and meeting deadlines.</a:t>
            </a:r>
          </a:p>
          <a:p>
            <a:pPr marL="182880" algn="just" defTabSz="914400" eaLnBrk="0" fontAlgn="base" hangingPunct="0">
              <a:lnSpc>
                <a:spcPct val="100000"/>
              </a:lnSpc>
              <a:spcBef>
                <a:spcPts val="800"/>
              </a:spcBef>
              <a:spcAft>
                <a:spcPct val="0"/>
              </a:spcAft>
              <a:buFont typeface="Wingdings" panose="05000000000000000000" pitchFamily="2" charset="2"/>
              <a:buChar char="Ø"/>
            </a:pPr>
            <a:r>
              <a:rPr lang="en-US" altLang="en-US" sz="1200" dirty="0">
                <a:solidFill>
                  <a:schemeClr val="tx1">
                    <a:lumMod val="75000"/>
                    <a:lumOff val="25000"/>
                  </a:schemeClr>
                </a:solidFill>
                <a:latin typeface="Calibri Light" panose="020F0302020204030204" pitchFamily="34" charset="0"/>
                <a:cs typeface="Calibri Light" panose="020F0302020204030204" pitchFamily="34" charset="0"/>
              </a:rPr>
              <a:t>Systemic thinker who fosters effective collaboration and meaningful interactions within teams.</a:t>
            </a:r>
          </a:p>
          <a:p>
            <a:pPr marL="182880" algn="just" defTabSz="914400" eaLnBrk="0" fontAlgn="base" hangingPunct="0">
              <a:lnSpc>
                <a:spcPct val="100000"/>
              </a:lnSpc>
              <a:spcBef>
                <a:spcPts val="800"/>
              </a:spcBef>
              <a:spcAft>
                <a:spcPct val="0"/>
              </a:spcAft>
              <a:buFont typeface="Wingdings" panose="05000000000000000000" pitchFamily="2" charset="2"/>
              <a:buChar char="Ø"/>
            </a:pPr>
            <a:r>
              <a:rPr lang="en-US" altLang="en-US" sz="1200" dirty="0">
                <a:solidFill>
                  <a:schemeClr val="tx1">
                    <a:lumMod val="75000"/>
                    <a:lumOff val="25000"/>
                  </a:schemeClr>
                </a:solidFill>
                <a:latin typeface="Calibri Light" panose="020F0302020204030204" pitchFamily="34" charset="0"/>
                <a:cs typeface="Calibri Light" panose="020F0302020204030204" pitchFamily="34" charset="0"/>
              </a:rPr>
              <a:t>Expert in production environments and CI/CD, driving development speed through automated pipelines.</a:t>
            </a:r>
          </a:p>
        </p:txBody>
      </p:sp>
    </p:spTree>
    <p:extLst>
      <p:ext uri="{BB962C8B-B14F-4D97-AF65-F5344CB8AC3E}">
        <p14:creationId xmlns:p14="http://schemas.microsoft.com/office/powerpoint/2010/main" val="1624165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ardrop 9">
            <a:extLst>
              <a:ext uri="{FF2B5EF4-FFF2-40B4-BE49-F238E27FC236}">
                <a16:creationId xmlns:a16="http://schemas.microsoft.com/office/drawing/2014/main" id="{29737094-8AFA-370F-A8CA-F5B440A8C42A}"/>
              </a:ext>
            </a:extLst>
          </p:cNvPr>
          <p:cNvSpPr/>
          <p:nvPr/>
        </p:nvSpPr>
        <p:spPr>
          <a:xfrm flipV="1">
            <a:off x="177302" y="1990591"/>
            <a:ext cx="381000" cy="394854"/>
          </a:xfrm>
          <a:prstGeom prst="teardrop">
            <a:avLst/>
          </a:prstGeom>
          <a:solidFill>
            <a:schemeClr val="accent1">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b="1" dirty="0"/>
          </a:p>
        </p:txBody>
      </p:sp>
      <p:sp>
        <p:nvSpPr>
          <p:cNvPr id="11" name="TextBox 10">
            <a:extLst>
              <a:ext uri="{FF2B5EF4-FFF2-40B4-BE49-F238E27FC236}">
                <a16:creationId xmlns:a16="http://schemas.microsoft.com/office/drawing/2014/main" id="{9C22979C-2BE6-D286-0462-AE7EAA80E160}"/>
              </a:ext>
            </a:extLst>
          </p:cNvPr>
          <p:cNvSpPr txBox="1"/>
          <p:nvPr/>
        </p:nvSpPr>
        <p:spPr>
          <a:xfrm>
            <a:off x="665880" y="2000330"/>
            <a:ext cx="4408984" cy="369332"/>
          </a:xfrm>
          <a:prstGeom prst="rect">
            <a:avLst/>
          </a:prstGeom>
          <a:noFill/>
        </p:spPr>
        <p:txBody>
          <a:bodyPr wrap="square" rtlCol="0">
            <a:spAutoFit/>
          </a:bodyPr>
          <a:lstStyle/>
          <a:p>
            <a:r>
              <a:rPr lang="en-US" dirty="0">
                <a:solidFill>
                  <a:schemeClr val="accent1">
                    <a:lumMod val="75000"/>
                  </a:schemeClr>
                </a:solidFill>
              </a:rPr>
              <a:t>NOTABLE PROJECTS</a:t>
            </a:r>
          </a:p>
        </p:txBody>
      </p:sp>
      <p:pic>
        <p:nvPicPr>
          <p:cNvPr id="12" name="Graphic 11">
            <a:extLst>
              <a:ext uri="{FF2B5EF4-FFF2-40B4-BE49-F238E27FC236}">
                <a16:creationId xmlns:a16="http://schemas.microsoft.com/office/drawing/2014/main" id="{0F8712D6-5CBA-256B-358E-261A3C467A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579" y="2091248"/>
            <a:ext cx="246445" cy="219062"/>
          </a:xfrm>
          <a:prstGeom prst="rect">
            <a:avLst/>
          </a:prstGeom>
        </p:spPr>
      </p:pic>
      <p:cxnSp>
        <p:nvCxnSpPr>
          <p:cNvPr id="13" name="Straight Connector 12">
            <a:extLst>
              <a:ext uri="{FF2B5EF4-FFF2-40B4-BE49-F238E27FC236}">
                <a16:creationId xmlns:a16="http://schemas.microsoft.com/office/drawing/2014/main" id="{39CEAFDA-F716-0601-FF8E-7F3443309BC5}"/>
              </a:ext>
            </a:extLst>
          </p:cNvPr>
          <p:cNvCxnSpPr>
            <a:cxnSpLocks/>
          </p:cNvCxnSpPr>
          <p:nvPr/>
        </p:nvCxnSpPr>
        <p:spPr>
          <a:xfrm flipV="1">
            <a:off x="583108" y="2402491"/>
            <a:ext cx="6169492" cy="302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D940954-AA5A-B3B9-8685-C0E74365040B}"/>
              </a:ext>
            </a:extLst>
          </p:cNvPr>
          <p:cNvSpPr txBox="1"/>
          <p:nvPr/>
        </p:nvSpPr>
        <p:spPr>
          <a:xfrm>
            <a:off x="277606" y="3771373"/>
            <a:ext cx="4842912" cy="1261884"/>
          </a:xfrm>
          <a:prstGeom prst="rect">
            <a:avLst/>
          </a:prstGeom>
          <a:noFill/>
        </p:spPr>
        <p:txBody>
          <a:bodyPr wrap="square" rtlCol="0">
            <a:spAutoFit/>
          </a:bodyPr>
          <a:lstStyle/>
          <a:p>
            <a:r>
              <a:rPr lang="en-US" sz="1400" b="1" dirty="0"/>
              <a:t>Parsing-Detectron | </a:t>
            </a:r>
            <a:r>
              <a:rPr lang="en-US" sz="1400" dirty="0">
                <a:solidFill>
                  <a:schemeClr val="accent1">
                    <a:lumMod val="75000"/>
                  </a:schemeClr>
                </a:solidFill>
              </a:rPr>
              <a:t>A Deep Learning Framework</a:t>
            </a:r>
          </a:p>
          <a:p>
            <a:r>
              <a:rPr lang="en-US" sz="1400" dirty="0">
                <a:solidFill>
                  <a:schemeClr val="accent1">
                    <a:lumMod val="75000"/>
                  </a:schemeClr>
                </a:solidFill>
              </a:rPr>
              <a:t>For Human Parsing Task</a:t>
            </a:r>
          </a:p>
          <a:p>
            <a:pPr marL="285750" indent="-285750">
              <a:buFont typeface="Wingdings" panose="05000000000000000000" pitchFamily="2" charset="2"/>
              <a:buChar char="v"/>
            </a:pPr>
            <a:r>
              <a:rPr lang="en-US" sz="1200" dirty="0">
                <a:solidFill>
                  <a:schemeClr val="accent1">
                    <a:lumMod val="75000"/>
                  </a:schemeClr>
                </a:solidFill>
                <a:hlinkClick r:id="rId4">
                  <a:extLst>
                    <a:ext uri="{A12FA001-AC4F-418D-AE19-62706E023703}">
                      <ahyp:hlinkClr xmlns:ahyp="http://schemas.microsoft.com/office/drawing/2018/hyperlinkcolor" val="tx"/>
                    </a:ext>
                  </a:extLst>
                </a:hlinkClick>
              </a:rPr>
              <a:t>https://github.com/msinamsina/Parsing-Detectron</a:t>
            </a:r>
            <a:endParaRPr lang="en-US" sz="1400" b="1" dirty="0">
              <a:solidFill>
                <a:schemeClr val="accent1">
                  <a:lumMod val="75000"/>
                </a:schemeClr>
              </a:solidFill>
            </a:endParaRPr>
          </a:p>
          <a:p>
            <a:pPr marL="285750" indent="-285750">
              <a:buFont typeface="Wingdings" panose="05000000000000000000" pitchFamily="2" charset="2"/>
              <a:buChar char="v"/>
            </a:pPr>
            <a:r>
              <a:rPr lang="en-US" sz="1200" dirty="0">
                <a:solidFill>
                  <a:schemeClr val="bg1">
                    <a:lumMod val="50000"/>
                  </a:schemeClr>
                </a:solidFill>
              </a:rPr>
              <a:t>In this project, the Detectron2 framework has been modified. Parsing-</a:t>
            </a:r>
            <a:r>
              <a:rPr lang="en-US" sz="1200" dirty="0" err="1">
                <a:solidFill>
                  <a:schemeClr val="bg1">
                    <a:lumMod val="50000"/>
                  </a:schemeClr>
                </a:solidFill>
              </a:rPr>
              <a:t>Detectron</a:t>
            </a:r>
            <a:r>
              <a:rPr lang="en-US" sz="1200" dirty="0">
                <a:solidFill>
                  <a:schemeClr val="bg1">
                    <a:lumMod val="50000"/>
                  </a:schemeClr>
                </a:solidFill>
              </a:rPr>
              <a:t> can be used for either detection and segmentation tasks or human parsing tasks.</a:t>
            </a:r>
          </a:p>
        </p:txBody>
      </p:sp>
      <p:sp>
        <p:nvSpPr>
          <p:cNvPr id="17" name="TextBox 16">
            <a:extLst>
              <a:ext uri="{FF2B5EF4-FFF2-40B4-BE49-F238E27FC236}">
                <a16:creationId xmlns:a16="http://schemas.microsoft.com/office/drawing/2014/main" id="{98892149-D839-2F95-F27D-6D684547E4C2}"/>
              </a:ext>
            </a:extLst>
          </p:cNvPr>
          <p:cNvSpPr txBox="1"/>
          <p:nvPr/>
        </p:nvSpPr>
        <p:spPr>
          <a:xfrm>
            <a:off x="277606" y="5287778"/>
            <a:ext cx="4840965" cy="1231106"/>
          </a:xfrm>
          <a:prstGeom prst="rect">
            <a:avLst/>
          </a:prstGeom>
          <a:noFill/>
        </p:spPr>
        <p:txBody>
          <a:bodyPr wrap="square" rtlCol="0">
            <a:spAutoFit/>
          </a:bodyPr>
          <a:lstStyle/>
          <a:p>
            <a:r>
              <a:rPr lang="en-US" sz="1400" b="1" dirty="0" err="1"/>
              <a:t>PyAutoMail</a:t>
            </a:r>
            <a:r>
              <a:rPr lang="en-US" sz="1400" b="1" dirty="0"/>
              <a:t> | </a:t>
            </a:r>
            <a:r>
              <a:rPr lang="en-US" sz="1300" dirty="0">
                <a:solidFill>
                  <a:schemeClr val="accent1">
                    <a:lumMod val="75000"/>
                  </a:schemeClr>
                </a:solidFill>
              </a:rPr>
              <a:t>A Python Package For Large Scale Email Automation</a:t>
            </a:r>
          </a:p>
          <a:p>
            <a:pPr marL="285750" indent="-285750">
              <a:buFont typeface="Wingdings" panose="05000000000000000000" pitchFamily="2" charset="2"/>
              <a:buChar char="v"/>
            </a:pPr>
            <a:r>
              <a:rPr lang="en-US" sz="1200" dirty="0">
                <a:solidFill>
                  <a:schemeClr val="accent1">
                    <a:lumMod val="75000"/>
                  </a:schemeClr>
                </a:solidFill>
                <a:hlinkClick r:id="rId5">
                  <a:extLst>
                    <a:ext uri="{A12FA001-AC4F-418D-AE19-62706E023703}">
                      <ahyp:hlinkClr xmlns:ahyp="http://schemas.microsoft.com/office/drawing/2018/hyperlinkcolor" val="tx"/>
                    </a:ext>
                  </a:extLst>
                </a:hlinkClick>
              </a:rPr>
              <a:t>https://github.com/msinamsina/pyautomail</a:t>
            </a:r>
            <a:endParaRPr lang="en-US" sz="1200" dirty="0">
              <a:solidFill>
                <a:schemeClr val="accent1">
                  <a:lumMod val="75000"/>
                </a:schemeClr>
              </a:solidFill>
              <a:hlinkClick r:id="rId6">
                <a:extLst>
                  <a:ext uri="{A12FA001-AC4F-418D-AE19-62706E023703}">
                    <ahyp:hlinkClr xmlns:ahyp="http://schemas.microsoft.com/office/drawing/2018/hyperlinkcolor" val="tx"/>
                  </a:ext>
                </a:extLst>
              </a:hlinkClick>
            </a:endParaRPr>
          </a:p>
          <a:p>
            <a:pPr marL="285750" indent="-285750">
              <a:buFont typeface="Wingdings" panose="05000000000000000000" pitchFamily="2" charset="2"/>
              <a:buChar char="v"/>
            </a:pPr>
            <a:r>
              <a:rPr lang="en-US" sz="1200" dirty="0">
                <a:solidFill>
                  <a:schemeClr val="accent1">
                    <a:lumMod val="75000"/>
                  </a:schemeClr>
                </a:solidFill>
                <a:hlinkClick r:id="rId6">
                  <a:extLst>
                    <a:ext uri="{A12FA001-AC4F-418D-AE19-62706E023703}">
                      <ahyp:hlinkClr xmlns:ahyp="http://schemas.microsoft.com/office/drawing/2018/hyperlinkcolor" val="tx"/>
                    </a:ext>
                  </a:extLst>
                </a:hlinkClick>
              </a:rPr>
              <a:t>https://pyautomail.readthedocs.io/en/latest/</a:t>
            </a:r>
            <a:endParaRPr lang="en-US" sz="1200" dirty="0">
              <a:solidFill>
                <a:schemeClr val="accent1">
                  <a:lumMod val="75000"/>
                </a:schemeClr>
              </a:solidFill>
            </a:endParaRPr>
          </a:p>
          <a:p>
            <a:pPr marL="285750" indent="-285750">
              <a:buFont typeface="Wingdings" panose="05000000000000000000" pitchFamily="2" charset="2"/>
              <a:buChar char="v"/>
            </a:pPr>
            <a:r>
              <a:rPr lang="en-US" sz="1200" dirty="0">
                <a:solidFill>
                  <a:schemeClr val="bg1">
                    <a:lumMod val="50000"/>
                  </a:schemeClr>
                </a:solidFill>
              </a:rPr>
              <a:t>This Python package can be used for easy email automation, and additionally, it has a Command-Line interface for creating email queues and sending personalized emails to your contact lists.</a:t>
            </a:r>
          </a:p>
        </p:txBody>
      </p:sp>
      <p:sp>
        <p:nvSpPr>
          <p:cNvPr id="19" name="TextBox 18">
            <a:extLst>
              <a:ext uri="{FF2B5EF4-FFF2-40B4-BE49-F238E27FC236}">
                <a16:creationId xmlns:a16="http://schemas.microsoft.com/office/drawing/2014/main" id="{F408B55F-02B0-8EEC-C831-BE40BCCD2C2F}"/>
              </a:ext>
            </a:extLst>
          </p:cNvPr>
          <p:cNvSpPr txBox="1"/>
          <p:nvPr/>
        </p:nvSpPr>
        <p:spPr>
          <a:xfrm>
            <a:off x="277606" y="6773405"/>
            <a:ext cx="4854279" cy="1415772"/>
          </a:xfrm>
          <a:prstGeom prst="rect">
            <a:avLst/>
          </a:prstGeom>
          <a:noFill/>
        </p:spPr>
        <p:txBody>
          <a:bodyPr wrap="square" rtlCol="0">
            <a:spAutoFit/>
          </a:bodyPr>
          <a:lstStyle/>
          <a:p>
            <a:r>
              <a:rPr lang="en-US" sz="1400" b="1" dirty="0"/>
              <a:t>ESEL| </a:t>
            </a:r>
            <a:r>
              <a:rPr lang="en-US" sz="1400" dirty="0">
                <a:solidFill>
                  <a:schemeClr val="accent1">
                    <a:lumMod val="75000"/>
                  </a:schemeClr>
                </a:solidFill>
              </a:rPr>
              <a:t>Eye Surgery Evaluation and Labelling</a:t>
            </a:r>
          </a:p>
          <a:p>
            <a:pPr marL="285750" indent="-285750">
              <a:buFont typeface="Wingdings" panose="05000000000000000000" pitchFamily="2" charset="2"/>
              <a:buChar char="v"/>
            </a:pPr>
            <a:r>
              <a:rPr lang="en-US" sz="1200" dirty="0">
                <a:solidFill>
                  <a:schemeClr val="accent1">
                    <a:lumMod val="75000"/>
                  </a:schemeClr>
                </a:solidFill>
                <a:hlinkClick r:id="rId7">
                  <a:extLst>
                    <a:ext uri="{A12FA001-AC4F-418D-AE19-62706E023703}">
                      <ahyp:hlinkClr xmlns:ahyp="http://schemas.microsoft.com/office/drawing/2018/hyperlinkcolor" val="tx"/>
                    </a:ext>
                  </a:extLst>
                </a:hlinkClick>
              </a:rPr>
              <a:t>https://drive.google.com/file/d/1oLa4BN6Livk69FaOX7VSaMq09awFhbCD/view</a:t>
            </a:r>
            <a:endParaRPr lang="en-US" sz="1200" dirty="0">
              <a:solidFill>
                <a:schemeClr val="accent1">
                  <a:lumMod val="75000"/>
                </a:schemeClr>
              </a:solidFill>
            </a:endParaRPr>
          </a:p>
          <a:p>
            <a:pPr marL="285750" indent="-285750">
              <a:buFont typeface="Wingdings" panose="05000000000000000000" pitchFamily="2" charset="2"/>
              <a:buChar char="v"/>
            </a:pPr>
            <a:r>
              <a:rPr lang="en-US" sz="1200" dirty="0">
                <a:solidFill>
                  <a:schemeClr val="bg1">
                    <a:lumMod val="50000"/>
                  </a:schemeClr>
                </a:solidFill>
              </a:rPr>
              <a:t>ESEL is a desktop application that can be used for evaluating </a:t>
            </a:r>
            <a:r>
              <a:rPr lang="en-US" sz="1200" dirty="0" err="1">
                <a:solidFill>
                  <a:schemeClr val="bg1">
                    <a:lumMod val="50000"/>
                  </a:schemeClr>
                </a:solidFill>
              </a:rPr>
              <a:t>Capsulorhexis</a:t>
            </a:r>
            <a:r>
              <a:rPr lang="en-US" sz="1200" dirty="0">
                <a:solidFill>
                  <a:schemeClr val="bg1">
                    <a:lumMod val="50000"/>
                  </a:schemeClr>
                </a:solidFill>
              </a:rPr>
              <a:t> Eye Surgery based on surgical videos. Furthermore, this application is used for semi-automated labeling in pupil and surgical instrument detection and tracing tasks.</a:t>
            </a:r>
          </a:p>
        </p:txBody>
      </p:sp>
      <p:sp>
        <p:nvSpPr>
          <p:cNvPr id="20" name="TextBox 19">
            <a:extLst>
              <a:ext uri="{FF2B5EF4-FFF2-40B4-BE49-F238E27FC236}">
                <a16:creationId xmlns:a16="http://schemas.microsoft.com/office/drawing/2014/main" id="{A1E671BD-1D0D-E53F-2A64-551C6833E53A}"/>
              </a:ext>
            </a:extLst>
          </p:cNvPr>
          <p:cNvSpPr txBox="1"/>
          <p:nvPr/>
        </p:nvSpPr>
        <p:spPr>
          <a:xfrm>
            <a:off x="277606" y="8443697"/>
            <a:ext cx="4773562" cy="892552"/>
          </a:xfrm>
          <a:prstGeom prst="rect">
            <a:avLst/>
          </a:prstGeom>
          <a:noFill/>
        </p:spPr>
        <p:txBody>
          <a:bodyPr wrap="square" rtlCol="0">
            <a:spAutoFit/>
          </a:bodyPr>
          <a:lstStyle/>
          <a:p>
            <a:r>
              <a:rPr lang="en-US" sz="1400" b="1" dirty="0"/>
              <a:t>Persian Chair |</a:t>
            </a:r>
            <a:r>
              <a:rPr lang="en-US" sz="1400" dirty="0">
                <a:solidFill>
                  <a:srgbClr val="404040"/>
                </a:solidFill>
              </a:rPr>
              <a:t> </a:t>
            </a:r>
            <a:r>
              <a:rPr lang="en-US" sz="1400" dirty="0">
                <a:solidFill>
                  <a:schemeClr val="accent1">
                    <a:lumMod val="75000"/>
                  </a:schemeClr>
                </a:solidFill>
              </a:rPr>
              <a:t>A Web Application For </a:t>
            </a:r>
          </a:p>
          <a:p>
            <a:r>
              <a:rPr lang="en-US" sz="1400" dirty="0">
                <a:solidFill>
                  <a:schemeClr val="accent1">
                    <a:lumMod val="75000"/>
                  </a:schemeClr>
                </a:solidFill>
              </a:rPr>
              <a:t>Evaluating the Articles</a:t>
            </a:r>
          </a:p>
          <a:p>
            <a:pPr marL="171450" indent="-171450">
              <a:buFont typeface="Wingdings" panose="05000000000000000000" pitchFamily="2" charset="2"/>
              <a:buChar char="v"/>
              <a:defRPr/>
            </a:pPr>
            <a:r>
              <a:rPr lang="en-US" sz="1200" dirty="0">
                <a:solidFill>
                  <a:schemeClr val="bg1">
                    <a:lumMod val="50000"/>
                  </a:schemeClr>
                </a:solidFill>
              </a:rPr>
              <a:t>The Persian Chair (PCH) is a Django web application developed in response to a request from the </a:t>
            </a:r>
            <a:r>
              <a:rPr lang="en-US" sz="1200" dirty="0" err="1">
                <a:solidFill>
                  <a:schemeClr val="bg1">
                    <a:lumMod val="50000"/>
                  </a:schemeClr>
                </a:solidFill>
              </a:rPr>
              <a:t>ICRoM</a:t>
            </a:r>
            <a:r>
              <a:rPr lang="en-US" sz="1200" dirty="0">
                <a:solidFill>
                  <a:schemeClr val="bg1">
                    <a:lumMod val="50000"/>
                  </a:schemeClr>
                </a:solidFill>
              </a:rPr>
              <a:t> Conference.</a:t>
            </a:r>
          </a:p>
        </p:txBody>
      </p:sp>
      <p:grpSp>
        <p:nvGrpSpPr>
          <p:cNvPr id="22" name="Group 21">
            <a:extLst>
              <a:ext uri="{FF2B5EF4-FFF2-40B4-BE49-F238E27FC236}">
                <a16:creationId xmlns:a16="http://schemas.microsoft.com/office/drawing/2014/main" id="{A62B1CE4-0CBF-C5BC-072D-F683F40D9566}"/>
              </a:ext>
            </a:extLst>
          </p:cNvPr>
          <p:cNvGrpSpPr/>
          <p:nvPr/>
        </p:nvGrpSpPr>
        <p:grpSpPr>
          <a:xfrm>
            <a:off x="4409693" y="3755303"/>
            <a:ext cx="952664" cy="346247"/>
            <a:chOff x="4449513" y="3205946"/>
            <a:chExt cx="1860840" cy="601476"/>
          </a:xfrm>
        </p:grpSpPr>
        <p:pic>
          <p:nvPicPr>
            <p:cNvPr id="23" name="Picture 8">
              <a:extLst>
                <a:ext uri="{FF2B5EF4-FFF2-40B4-BE49-F238E27FC236}">
                  <a16:creationId xmlns:a16="http://schemas.microsoft.com/office/drawing/2014/main" id="{B7AD4804-A05B-ED98-C33B-CE893830FAC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5384271" y="3304514"/>
              <a:ext cx="322510" cy="397388"/>
            </a:xfrm>
            <a:prstGeom prst="rect">
              <a:avLst/>
            </a:prstGeom>
            <a:noFill/>
          </p:spPr>
        </p:pic>
        <p:grpSp>
          <p:nvGrpSpPr>
            <p:cNvPr id="24" name="Group 23">
              <a:extLst>
                <a:ext uri="{FF2B5EF4-FFF2-40B4-BE49-F238E27FC236}">
                  <a16:creationId xmlns:a16="http://schemas.microsoft.com/office/drawing/2014/main" id="{07122F8B-869C-00E3-1AA6-078148C817E6}"/>
                </a:ext>
              </a:extLst>
            </p:cNvPr>
            <p:cNvGrpSpPr/>
            <p:nvPr/>
          </p:nvGrpSpPr>
          <p:grpSpPr>
            <a:xfrm>
              <a:off x="5728985" y="3205946"/>
              <a:ext cx="581368" cy="601476"/>
              <a:chOff x="5552904" y="6449292"/>
              <a:chExt cx="634129" cy="670216"/>
            </a:xfrm>
          </p:grpSpPr>
          <p:pic>
            <p:nvPicPr>
              <p:cNvPr id="27" name="Picture 46" descr="TensorFlow Bootcamp - OpenCV University">
                <a:extLst>
                  <a:ext uri="{FF2B5EF4-FFF2-40B4-BE49-F238E27FC236}">
                    <a16:creationId xmlns:a16="http://schemas.microsoft.com/office/drawing/2014/main" id="{2B85565C-22DD-9DC6-4384-7C1D129F500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3456"/>
              <a:stretch/>
            </p:blipFill>
            <p:spPr bwMode="auto">
              <a:xfrm>
                <a:off x="5631798" y="6449292"/>
                <a:ext cx="372176" cy="45829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6" descr="TensorFlow Bootcamp - OpenCV University">
                <a:extLst>
                  <a:ext uri="{FF2B5EF4-FFF2-40B4-BE49-F238E27FC236}">
                    <a16:creationId xmlns:a16="http://schemas.microsoft.com/office/drawing/2014/main" id="{BB7C7FE6-AF45-37AE-F849-E5FD2FA30CD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736"/>
              <a:stretch/>
            </p:blipFill>
            <p:spPr bwMode="auto">
              <a:xfrm>
                <a:off x="5552904" y="6661209"/>
                <a:ext cx="634129" cy="458299"/>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50" descr="PyTorch: A Comprehensive Guide to Common Mistakes">
              <a:extLst>
                <a:ext uri="{FF2B5EF4-FFF2-40B4-BE49-F238E27FC236}">
                  <a16:creationId xmlns:a16="http://schemas.microsoft.com/office/drawing/2014/main" id="{86470934-2CA1-E7C7-8EBA-EDB2A2BE0E3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9513" y="3366295"/>
              <a:ext cx="454237" cy="294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52" descr="Download Tensorflow Js PNG Image with No Background - PNGkey.com">
              <a:extLst>
                <a:ext uri="{FF2B5EF4-FFF2-40B4-BE49-F238E27FC236}">
                  <a16:creationId xmlns:a16="http://schemas.microsoft.com/office/drawing/2014/main" id="{F8F2BBB0-2798-F0B0-C293-95838ECC4A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4430" y="3336574"/>
              <a:ext cx="387349" cy="3244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23CDB7E5-0380-C9E7-B2AD-5E2154F9246E}"/>
              </a:ext>
            </a:extLst>
          </p:cNvPr>
          <p:cNvGrpSpPr/>
          <p:nvPr/>
        </p:nvGrpSpPr>
        <p:grpSpPr>
          <a:xfrm>
            <a:off x="4465384" y="6778045"/>
            <a:ext cx="747324" cy="218390"/>
            <a:chOff x="3953818" y="6328434"/>
            <a:chExt cx="1434498" cy="397389"/>
          </a:xfrm>
        </p:grpSpPr>
        <p:pic>
          <p:nvPicPr>
            <p:cNvPr id="30" name="Picture 6">
              <a:extLst>
                <a:ext uri="{FF2B5EF4-FFF2-40B4-BE49-F238E27FC236}">
                  <a16:creationId xmlns:a16="http://schemas.microsoft.com/office/drawing/2014/main" id="{CA80EB62-5080-EBAD-7A2A-00333DCA2AC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3818" y="6344865"/>
              <a:ext cx="421441" cy="33578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a:extLst>
                <a:ext uri="{FF2B5EF4-FFF2-40B4-BE49-F238E27FC236}">
                  <a16:creationId xmlns:a16="http://schemas.microsoft.com/office/drawing/2014/main" id="{E03B42CF-9894-0C39-66BE-D241F9BBA2D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4491639" y="6328434"/>
              <a:ext cx="322510" cy="397389"/>
            </a:xfrm>
            <a:prstGeom prst="rect">
              <a:avLst/>
            </a:prstGeom>
            <a:noFill/>
          </p:spPr>
        </p:pic>
        <p:pic>
          <p:nvPicPr>
            <p:cNvPr id="32" name="Picture 50" descr="PyTorch: A Comprehensive Guide to Common Mistakes">
              <a:extLst>
                <a:ext uri="{FF2B5EF4-FFF2-40B4-BE49-F238E27FC236}">
                  <a16:creationId xmlns:a16="http://schemas.microsoft.com/office/drawing/2014/main" id="{436030A3-A900-ECC3-06DB-ECD95AA2ED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4080" y="6354597"/>
              <a:ext cx="454236" cy="2946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028AE59F-6ADA-BD5D-3A3A-7E05DD1FC3AC}"/>
              </a:ext>
            </a:extLst>
          </p:cNvPr>
          <p:cNvGrpSpPr/>
          <p:nvPr/>
        </p:nvGrpSpPr>
        <p:grpSpPr>
          <a:xfrm>
            <a:off x="3632070" y="8459060"/>
            <a:ext cx="1551587" cy="336814"/>
            <a:chOff x="666183" y="7552864"/>
            <a:chExt cx="2544586" cy="596977"/>
          </a:xfrm>
        </p:grpSpPr>
        <p:pic>
          <p:nvPicPr>
            <p:cNvPr id="34" name="Picture 16" descr="Darryl Leong">
              <a:extLst>
                <a:ext uri="{FF2B5EF4-FFF2-40B4-BE49-F238E27FC236}">
                  <a16:creationId xmlns:a16="http://schemas.microsoft.com/office/drawing/2014/main" id="{8A9A8362-5F6C-1231-4A62-33E643F404D8}"/>
                </a:ext>
              </a:extLst>
            </p:cNvPr>
            <p:cNvPicPr>
              <a:picLocks noChangeAspect="1" noChangeArrowheads="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1120110" y="7552864"/>
              <a:ext cx="582053" cy="596977"/>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F0D7F69E-34B1-CD5A-5FFF-DC57753A4F54}"/>
                </a:ext>
              </a:extLst>
            </p:cNvPr>
            <p:cNvGrpSpPr/>
            <p:nvPr/>
          </p:nvGrpSpPr>
          <p:grpSpPr>
            <a:xfrm>
              <a:off x="666183" y="7595208"/>
              <a:ext cx="750332" cy="505920"/>
              <a:chOff x="5083189" y="6515602"/>
              <a:chExt cx="750332" cy="505920"/>
            </a:xfrm>
          </p:grpSpPr>
          <p:pic>
            <p:nvPicPr>
              <p:cNvPr id="44" name="Picture 43">
                <a:extLst>
                  <a:ext uri="{FF2B5EF4-FFF2-40B4-BE49-F238E27FC236}">
                    <a16:creationId xmlns:a16="http://schemas.microsoft.com/office/drawing/2014/main" id="{EAE5E229-FB70-25D1-5BB2-29535B1A234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38985" y="6515602"/>
                <a:ext cx="322510" cy="322510"/>
              </a:xfrm>
              <a:prstGeom prst="rect">
                <a:avLst/>
              </a:prstGeom>
            </p:spPr>
          </p:pic>
          <p:sp>
            <p:nvSpPr>
              <p:cNvPr id="45" name="TextBox 44">
                <a:extLst>
                  <a:ext uri="{FF2B5EF4-FFF2-40B4-BE49-F238E27FC236}">
                    <a16:creationId xmlns:a16="http://schemas.microsoft.com/office/drawing/2014/main" id="{800577E7-2C93-6D88-891A-50C89D640FCC}"/>
                  </a:ext>
                </a:extLst>
              </p:cNvPr>
              <p:cNvSpPr txBox="1"/>
              <p:nvPr/>
            </p:nvSpPr>
            <p:spPr>
              <a:xfrm>
                <a:off x="5083189" y="6771747"/>
                <a:ext cx="750332" cy="249775"/>
              </a:xfrm>
              <a:prstGeom prst="rect">
                <a:avLst/>
              </a:prstGeom>
              <a:noFill/>
            </p:spPr>
            <p:txBody>
              <a:bodyPr wrap="square" rtlCol="0">
                <a:spAutoFit/>
              </a:bodyPr>
              <a:lstStyle/>
              <a:p>
                <a:r>
                  <a:rPr lang="en-US" sz="500" dirty="0">
                    <a:solidFill>
                      <a:schemeClr val="bg1">
                        <a:lumMod val="65000"/>
                      </a:schemeClr>
                    </a:solidFill>
                  </a:rPr>
                  <a:t>Django</a:t>
                </a:r>
              </a:p>
            </p:txBody>
          </p:sp>
        </p:grpSp>
        <p:grpSp>
          <p:nvGrpSpPr>
            <p:cNvPr id="36" name="Group 35">
              <a:extLst>
                <a:ext uri="{FF2B5EF4-FFF2-40B4-BE49-F238E27FC236}">
                  <a16:creationId xmlns:a16="http://schemas.microsoft.com/office/drawing/2014/main" id="{74DB1872-FAB2-643F-6A71-718EB2FAD105}"/>
                </a:ext>
              </a:extLst>
            </p:cNvPr>
            <p:cNvGrpSpPr/>
            <p:nvPr/>
          </p:nvGrpSpPr>
          <p:grpSpPr>
            <a:xfrm>
              <a:off x="1551556" y="7666172"/>
              <a:ext cx="387350" cy="375057"/>
              <a:chOff x="5350531" y="6962941"/>
              <a:chExt cx="398854" cy="398854"/>
            </a:xfrm>
          </p:grpSpPr>
          <p:pic>
            <p:nvPicPr>
              <p:cNvPr id="42" name="Picture 66">
                <a:extLst>
                  <a:ext uri="{FF2B5EF4-FFF2-40B4-BE49-F238E27FC236}">
                    <a16:creationId xmlns:a16="http://schemas.microsoft.com/office/drawing/2014/main" id="{4294BC3E-95A7-E3A1-1A2F-3F7548EC5DB2}"/>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saturation sat="217000"/>
                        </a14:imgEffect>
                      </a14:imgLayer>
                    </a14:imgProps>
                  </a:ext>
                  <a:ext uri="{28A0092B-C50C-407E-A947-70E740481C1C}">
                    <a14:useLocalDpi xmlns:a14="http://schemas.microsoft.com/office/drawing/2010/main" val="0"/>
                  </a:ext>
                </a:extLst>
              </a:blip>
              <a:srcRect t="18147" b="1"/>
              <a:stretch/>
            </p:blipFill>
            <p:spPr bwMode="auto">
              <a:xfrm>
                <a:off x="5350531" y="7035323"/>
                <a:ext cx="398854" cy="32647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6">
                <a:extLst>
                  <a:ext uri="{FF2B5EF4-FFF2-40B4-BE49-F238E27FC236}">
                    <a16:creationId xmlns:a16="http://schemas.microsoft.com/office/drawing/2014/main" id="{1E19A030-6462-835F-6D7B-ABF890F62147}"/>
                  </a:ext>
                </a:extLst>
              </p:cNvPr>
              <p:cNvPicPr>
                <a:picLocks noChangeAspect="1" noChangeArrowheads="1"/>
              </p:cNvPicPr>
              <p:nvPr/>
            </p:nvPicPr>
            <p:blipFill rotWithShape="1">
              <a:blip r:embed="rId16">
                <a:duotone>
                  <a:schemeClr val="bg2">
                    <a:shade val="45000"/>
                    <a:satMod val="135000"/>
                  </a:schemeClr>
                  <a:prstClr val="white"/>
                </a:duotone>
                <a:extLst>
                  <a:ext uri="{BEBA8EAE-BF5A-486C-A8C5-ECC9F3942E4B}">
                    <a14:imgProps xmlns:a14="http://schemas.microsoft.com/office/drawing/2010/main">
                      <a14:imgLayer r:embed="rId17">
                        <a14:imgEffect>
                          <a14:saturation sat="217000"/>
                        </a14:imgEffect>
                      </a14:imgLayer>
                    </a14:imgProps>
                  </a:ext>
                  <a:ext uri="{28A0092B-C50C-407E-A947-70E740481C1C}">
                    <a14:useLocalDpi xmlns:a14="http://schemas.microsoft.com/office/drawing/2010/main" val="0"/>
                  </a:ext>
                </a:extLst>
              </a:blip>
              <a:srcRect b="81853"/>
              <a:stretch/>
            </p:blipFill>
            <p:spPr bwMode="auto">
              <a:xfrm>
                <a:off x="5350531" y="6962941"/>
                <a:ext cx="398854" cy="72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984B1014-814E-7ED0-4400-A7A1F28AC6F0}"/>
                </a:ext>
              </a:extLst>
            </p:cNvPr>
            <p:cNvGrpSpPr/>
            <p:nvPr/>
          </p:nvGrpSpPr>
          <p:grpSpPr>
            <a:xfrm>
              <a:off x="2004105" y="7666400"/>
              <a:ext cx="270083" cy="376351"/>
              <a:chOff x="5733815" y="6979400"/>
              <a:chExt cx="270083" cy="376351"/>
            </a:xfrm>
          </p:grpSpPr>
          <p:pic>
            <p:nvPicPr>
              <p:cNvPr id="40" name="Picture 72">
                <a:extLst>
                  <a:ext uri="{FF2B5EF4-FFF2-40B4-BE49-F238E27FC236}">
                    <a16:creationId xmlns:a16="http://schemas.microsoft.com/office/drawing/2014/main" id="{78203323-6DC3-DE89-2AC9-EC7D228CD94A}"/>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0077" b="1"/>
              <a:stretch/>
            </p:blipFill>
            <p:spPr bwMode="auto">
              <a:xfrm>
                <a:off x="5733816" y="7051202"/>
                <a:ext cx="270082" cy="30454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72">
                <a:extLst>
                  <a:ext uri="{FF2B5EF4-FFF2-40B4-BE49-F238E27FC236}">
                    <a16:creationId xmlns:a16="http://schemas.microsoft.com/office/drawing/2014/main" id="{CB098232-21BF-45DA-4AB2-EE28F19C6A85}"/>
                  </a:ext>
                </a:extLst>
              </p:cNvPr>
              <p:cNvPicPr>
                <a:picLocks noChangeAspect="1" noChangeArrowheads="1"/>
              </p:cNvPicPr>
              <p:nvPr/>
            </p:nvPicPr>
            <p:blipFill rotWithShape="1">
              <a:blip r:embed="rId18">
                <a:duotone>
                  <a:schemeClr val="bg2">
                    <a:shade val="45000"/>
                    <a:satMod val="135000"/>
                  </a:schemeClr>
                  <a:prstClr val="white"/>
                </a:duotone>
                <a:extLst>
                  <a:ext uri="{28A0092B-C50C-407E-A947-70E740481C1C}">
                    <a14:useLocalDpi xmlns:a14="http://schemas.microsoft.com/office/drawing/2010/main" val="0"/>
                  </a:ext>
                </a:extLst>
              </a:blip>
              <a:srcRect b="81846"/>
              <a:stretch/>
            </p:blipFill>
            <p:spPr bwMode="auto">
              <a:xfrm>
                <a:off x="5733815" y="6979400"/>
                <a:ext cx="270082" cy="69177"/>
              </a:xfrm>
              <a:prstGeom prst="rect">
                <a:avLst/>
              </a:prstGeom>
              <a:noFill/>
              <a:extLst>
                <a:ext uri="{909E8E84-426E-40DD-AFC4-6F175D3DCCD1}">
                  <a14:hiddenFill xmlns:a14="http://schemas.microsoft.com/office/drawing/2010/main">
                    <a:solidFill>
                      <a:srgbClr val="FFFFFF"/>
                    </a:solidFill>
                  </a14:hiddenFill>
                </a:ext>
              </a:extLst>
            </p:spPr>
          </p:pic>
        </p:grpSp>
        <p:pic>
          <p:nvPicPr>
            <p:cNvPr id="38" name="Picture 80" descr="Bootstrap full logo transparent PNG - StickPNG">
              <a:extLst>
                <a:ext uri="{FF2B5EF4-FFF2-40B4-BE49-F238E27FC236}">
                  <a16:creationId xmlns:a16="http://schemas.microsoft.com/office/drawing/2014/main" id="{3399A160-D6F4-6AC6-B942-936C8D608D6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274187" y="7614568"/>
              <a:ext cx="533770" cy="53527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6" descr="Jquery, vertical, logo Icon in Vector Logo">
              <a:extLst>
                <a:ext uri="{FF2B5EF4-FFF2-40B4-BE49-F238E27FC236}">
                  <a16:creationId xmlns:a16="http://schemas.microsoft.com/office/drawing/2014/main" id="{61A4D84D-3052-EEEA-5228-6E135644A38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91442" y="7666172"/>
              <a:ext cx="419327" cy="393938"/>
            </a:xfrm>
            <a:prstGeom prst="rect">
              <a:avLst/>
            </a:prstGeom>
            <a:noFill/>
            <a:effectLst>
              <a:outerShdw blurRad="203200" dir="600000" sx="106000" sy="106000" algn="tl" rotWithShape="0">
                <a:schemeClr val="bg1">
                  <a:alpha val="86000"/>
                </a:schemeClr>
              </a:outerShdw>
            </a:effectLst>
            <a:extLst>
              <a:ext uri="{909E8E84-426E-40DD-AFC4-6F175D3DCCD1}">
                <a14:hiddenFill xmlns:a14="http://schemas.microsoft.com/office/drawing/2010/main">
                  <a:solidFill>
                    <a:srgbClr val="FFFFFF"/>
                  </a:solidFill>
                </a14:hiddenFill>
              </a:ext>
            </a:extLst>
          </p:spPr>
        </p:pic>
      </p:grpSp>
      <p:sp>
        <p:nvSpPr>
          <p:cNvPr id="66" name="TextBox 65">
            <a:extLst>
              <a:ext uri="{FF2B5EF4-FFF2-40B4-BE49-F238E27FC236}">
                <a16:creationId xmlns:a16="http://schemas.microsoft.com/office/drawing/2014/main" id="{CCBF5647-7161-168D-9824-15AD170173EA}"/>
              </a:ext>
            </a:extLst>
          </p:cNvPr>
          <p:cNvSpPr txBox="1"/>
          <p:nvPr/>
        </p:nvSpPr>
        <p:spPr>
          <a:xfrm>
            <a:off x="277606" y="2655078"/>
            <a:ext cx="4842912" cy="861774"/>
          </a:xfrm>
          <a:prstGeom prst="rect">
            <a:avLst/>
          </a:prstGeom>
          <a:noFill/>
        </p:spPr>
        <p:txBody>
          <a:bodyPr wrap="square" rtlCol="0">
            <a:spAutoFit/>
          </a:bodyPr>
          <a:lstStyle/>
          <a:p>
            <a:r>
              <a:rPr lang="en-US" sz="1400" b="1" dirty="0"/>
              <a:t>FELEM |</a:t>
            </a:r>
            <a:r>
              <a:rPr lang="en-US" sz="1400" b="1" dirty="0">
                <a:solidFill>
                  <a:srgbClr val="404040"/>
                </a:solidFill>
              </a:rPr>
              <a:t> </a:t>
            </a:r>
            <a:r>
              <a:rPr lang="en-US" sz="1400" dirty="0">
                <a:solidFill>
                  <a:schemeClr val="accent1">
                    <a:lumMod val="75000"/>
                  </a:schemeClr>
                </a:solidFill>
              </a:rPr>
              <a:t>A Federated Learning Framework</a:t>
            </a:r>
          </a:p>
          <a:p>
            <a:pPr marL="285750" indent="-285750">
              <a:buFont typeface="Wingdings" panose="05000000000000000000" pitchFamily="2" charset="2"/>
              <a:buChar char="v"/>
            </a:pPr>
            <a:r>
              <a:rPr lang="en-US" sz="1200" dirty="0">
                <a:solidFill>
                  <a:schemeClr val="bg1">
                    <a:lumMod val="50000"/>
                  </a:schemeClr>
                </a:solidFill>
              </a:rPr>
              <a:t>In this project, a highly configurable federated learning framework is created by focusing on defense against the reconstruction attacks based on gradient.</a:t>
            </a:r>
          </a:p>
        </p:txBody>
      </p:sp>
      <p:sp>
        <p:nvSpPr>
          <p:cNvPr id="68" name="Rectangle 3">
            <a:extLst>
              <a:ext uri="{FF2B5EF4-FFF2-40B4-BE49-F238E27FC236}">
                <a16:creationId xmlns:a16="http://schemas.microsoft.com/office/drawing/2014/main" id="{4D3C4313-DB42-3D62-DDA4-28328BB575AD}"/>
              </a:ext>
            </a:extLst>
          </p:cNvPr>
          <p:cNvSpPr>
            <a:spLocks noChangeArrowheads="1"/>
          </p:cNvSpPr>
          <p:nvPr/>
        </p:nvSpPr>
        <p:spPr bwMode="auto">
          <a:xfrm>
            <a:off x="-1081466" y="4968159"/>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81" name="Straight Connector 80">
            <a:extLst>
              <a:ext uri="{FF2B5EF4-FFF2-40B4-BE49-F238E27FC236}">
                <a16:creationId xmlns:a16="http://schemas.microsoft.com/office/drawing/2014/main" id="{A8D14D01-5F38-6961-62C2-EE30CE69ACC5}"/>
              </a:ext>
            </a:extLst>
          </p:cNvPr>
          <p:cNvCxnSpPr>
            <a:cxnSpLocks/>
          </p:cNvCxnSpPr>
          <p:nvPr/>
        </p:nvCxnSpPr>
        <p:spPr>
          <a:xfrm flipV="1">
            <a:off x="486780" y="479998"/>
            <a:ext cx="6064020" cy="1974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2" name="Teardrop 81">
            <a:extLst>
              <a:ext uri="{FF2B5EF4-FFF2-40B4-BE49-F238E27FC236}">
                <a16:creationId xmlns:a16="http://schemas.microsoft.com/office/drawing/2014/main" id="{B64507E1-D9E8-42A0-4DC3-3EF0EA55DD71}"/>
              </a:ext>
            </a:extLst>
          </p:cNvPr>
          <p:cNvSpPr/>
          <p:nvPr/>
        </p:nvSpPr>
        <p:spPr>
          <a:xfrm flipV="1">
            <a:off x="204643" y="126292"/>
            <a:ext cx="374283" cy="382829"/>
          </a:xfrm>
          <a:prstGeom prst="teardrop">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sp>
        <p:nvSpPr>
          <p:cNvPr id="83" name="TextBox 82">
            <a:extLst>
              <a:ext uri="{FF2B5EF4-FFF2-40B4-BE49-F238E27FC236}">
                <a16:creationId xmlns:a16="http://schemas.microsoft.com/office/drawing/2014/main" id="{E95F9BA1-A2CD-893E-F016-669EB508D552}"/>
              </a:ext>
            </a:extLst>
          </p:cNvPr>
          <p:cNvSpPr txBox="1"/>
          <p:nvPr/>
        </p:nvSpPr>
        <p:spPr>
          <a:xfrm>
            <a:off x="607202" y="97271"/>
            <a:ext cx="4276482" cy="369332"/>
          </a:xfrm>
          <a:prstGeom prst="rect">
            <a:avLst/>
          </a:prstGeom>
          <a:noFill/>
        </p:spPr>
        <p:txBody>
          <a:bodyPr wrap="square" rtlCol="0">
            <a:spAutoFit/>
          </a:bodyPr>
          <a:lstStyle/>
          <a:p>
            <a:r>
              <a:rPr lang="en-US" dirty="0">
                <a:solidFill>
                  <a:schemeClr val="accent1">
                    <a:lumMod val="75000"/>
                  </a:schemeClr>
                </a:solidFill>
              </a:rPr>
              <a:t>TECHNOLOGIES</a:t>
            </a:r>
          </a:p>
        </p:txBody>
      </p:sp>
      <p:pic>
        <p:nvPicPr>
          <p:cNvPr id="84" name="Graphic 83">
            <a:extLst>
              <a:ext uri="{FF2B5EF4-FFF2-40B4-BE49-F238E27FC236}">
                <a16:creationId xmlns:a16="http://schemas.microsoft.com/office/drawing/2014/main" id="{7CFF49CC-F830-7FED-12BE-C59ABA48008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7410" y="183332"/>
            <a:ext cx="268748" cy="268748"/>
          </a:xfrm>
          <a:prstGeom prst="rect">
            <a:avLst/>
          </a:prstGeom>
        </p:spPr>
      </p:pic>
      <p:pic>
        <p:nvPicPr>
          <p:cNvPr id="67" name="Picture 1">
            <a:extLst>
              <a:ext uri="{FF2B5EF4-FFF2-40B4-BE49-F238E27FC236}">
                <a16:creationId xmlns:a16="http://schemas.microsoft.com/office/drawing/2014/main" id="{89CD1967-2B07-A506-C81D-3A1D87671B5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86400" y="2655078"/>
            <a:ext cx="1147593" cy="68996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39C1329E-062E-5FD1-0CD6-AD476DA233F5}"/>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5486400" y="3771373"/>
            <a:ext cx="1085392" cy="815450"/>
          </a:xfrm>
          <a:prstGeom prst="rect">
            <a:avLst/>
          </a:prstGeom>
          <a:noFill/>
          <a:ln>
            <a:noFill/>
          </a:ln>
        </p:spPr>
      </p:pic>
      <p:pic>
        <p:nvPicPr>
          <p:cNvPr id="16" name="Picture 15">
            <a:extLst>
              <a:ext uri="{FF2B5EF4-FFF2-40B4-BE49-F238E27FC236}">
                <a16:creationId xmlns:a16="http://schemas.microsoft.com/office/drawing/2014/main" id="{3B5D4E14-A14E-300C-570F-57D86264F5A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486400" y="5287778"/>
            <a:ext cx="1089121" cy="831295"/>
          </a:xfrm>
          <a:prstGeom prst="rect">
            <a:avLst/>
          </a:prstGeom>
        </p:spPr>
      </p:pic>
      <p:pic>
        <p:nvPicPr>
          <p:cNvPr id="18" name="Picture 17">
            <a:extLst>
              <a:ext uri="{FF2B5EF4-FFF2-40B4-BE49-F238E27FC236}">
                <a16:creationId xmlns:a16="http://schemas.microsoft.com/office/drawing/2014/main" id="{073BA39B-C3EF-AE1A-9FC7-078AE5F31071}"/>
              </a:ext>
            </a:extLst>
          </p:cNvPr>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486400" y="6773405"/>
            <a:ext cx="1100045" cy="804860"/>
          </a:xfrm>
          <a:prstGeom prst="rect">
            <a:avLst/>
          </a:prstGeom>
          <a:noFill/>
          <a:ln>
            <a:noFill/>
          </a:ln>
        </p:spPr>
      </p:pic>
      <p:pic>
        <p:nvPicPr>
          <p:cNvPr id="21" name="Picture 20">
            <a:extLst>
              <a:ext uri="{FF2B5EF4-FFF2-40B4-BE49-F238E27FC236}">
                <a16:creationId xmlns:a16="http://schemas.microsoft.com/office/drawing/2014/main" id="{AA52F206-4B4A-6EB7-3BB5-D5C69C1951DF}"/>
              </a:ext>
            </a:extLst>
          </p:cNvPr>
          <p:cNvPicPr>
            <a:picLocks noChangeAspect="1"/>
          </p:cNvPicPr>
          <p:nvPr/>
        </p:nvPicPr>
        <p:blipFill rotWithShape="1">
          <a:blip r:embed="rId27"/>
          <a:srcRect l="7118" r="5480" b="15852"/>
          <a:stretch/>
        </p:blipFill>
        <p:spPr>
          <a:xfrm>
            <a:off x="5486400" y="8443697"/>
            <a:ext cx="1104687" cy="805391"/>
          </a:xfrm>
          <a:prstGeom prst="rect">
            <a:avLst/>
          </a:prstGeom>
        </p:spPr>
      </p:pic>
      <p:pic>
        <p:nvPicPr>
          <p:cNvPr id="46" name="Picture 45">
            <a:extLst>
              <a:ext uri="{FF2B5EF4-FFF2-40B4-BE49-F238E27FC236}">
                <a16:creationId xmlns:a16="http://schemas.microsoft.com/office/drawing/2014/main" id="{F40F3E7C-286E-CA34-2050-5D4B9F2520A4}"/>
              </a:ext>
            </a:extLst>
          </p:cNvPr>
          <p:cNvPicPr>
            <a:picLocks noChangeAspect="1"/>
          </p:cNvPicPr>
          <p:nvPr/>
        </p:nvPicPr>
        <p:blipFill>
          <a:blip r:embed="rId28"/>
          <a:stretch>
            <a:fillRect/>
          </a:stretch>
        </p:blipFill>
        <p:spPr>
          <a:xfrm>
            <a:off x="5486400" y="5714314"/>
            <a:ext cx="427259" cy="385071"/>
          </a:xfrm>
          <a:prstGeom prst="rect">
            <a:avLst/>
          </a:prstGeom>
          <a:noFill/>
        </p:spPr>
      </p:pic>
      <p:pic>
        <p:nvPicPr>
          <p:cNvPr id="47" name="Picture 46">
            <a:extLst>
              <a:ext uri="{FF2B5EF4-FFF2-40B4-BE49-F238E27FC236}">
                <a16:creationId xmlns:a16="http://schemas.microsoft.com/office/drawing/2014/main" id="{D27F791C-49CD-533D-8F7B-95E829505452}"/>
              </a:ext>
            </a:extLst>
          </p:cNvPr>
          <p:cNvPicPr>
            <a:picLocks noChangeAspect="1"/>
          </p:cNvPicPr>
          <p:nvPr/>
        </p:nvPicPr>
        <p:blipFill>
          <a:blip r:embed="rId29"/>
          <a:stretch>
            <a:fillRect/>
          </a:stretch>
        </p:blipFill>
        <p:spPr>
          <a:xfrm>
            <a:off x="5486400" y="7223604"/>
            <a:ext cx="441677" cy="385070"/>
          </a:xfrm>
          <a:prstGeom prst="rect">
            <a:avLst/>
          </a:prstGeom>
        </p:spPr>
      </p:pic>
      <p:pic>
        <p:nvPicPr>
          <p:cNvPr id="48" name="Picture 47">
            <a:extLst>
              <a:ext uri="{FF2B5EF4-FFF2-40B4-BE49-F238E27FC236}">
                <a16:creationId xmlns:a16="http://schemas.microsoft.com/office/drawing/2014/main" id="{A1442152-4474-EF3E-6641-449269E4EBE4}"/>
              </a:ext>
            </a:extLst>
          </p:cNvPr>
          <p:cNvPicPr>
            <a:picLocks noChangeAspect="1"/>
          </p:cNvPicPr>
          <p:nvPr/>
        </p:nvPicPr>
        <p:blipFill>
          <a:blip r:embed="rId30"/>
          <a:stretch>
            <a:fillRect/>
          </a:stretch>
        </p:blipFill>
        <p:spPr>
          <a:xfrm>
            <a:off x="5486400" y="4178867"/>
            <a:ext cx="427259" cy="385071"/>
          </a:xfrm>
          <a:prstGeom prst="rect">
            <a:avLst/>
          </a:prstGeom>
        </p:spPr>
      </p:pic>
      <p:pic>
        <p:nvPicPr>
          <p:cNvPr id="49" name="Picture 48">
            <a:extLst>
              <a:ext uri="{FF2B5EF4-FFF2-40B4-BE49-F238E27FC236}">
                <a16:creationId xmlns:a16="http://schemas.microsoft.com/office/drawing/2014/main" id="{2B38397A-8CDD-874B-BD43-AD6BE44E84EE}"/>
              </a:ext>
            </a:extLst>
          </p:cNvPr>
          <p:cNvPicPr>
            <a:picLocks noChangeAspect="1"/>
          </p:cNvPicPr>
          <p:nvPr/>
        </p:nvPicPr>
        <p:blipFill>
          <a:blip r:embed="rId29"/>
          <a:stretch>
            <a:fillRect/>
          </a:stretch>
        </p:blipFill>
        <p:spPr>
          <a:xfrm>
            <a:off x="5486400" y="3093038"/>
            <a:ext cx="441677" cy="385070"/>
          </a:xfrm>
          <a:prstGeom prst="rect">
            <a:avLst/>
          </a:prstGeom>
        </p:spPr>
      </p:pic>
      <p:pic>
        <p:nvPicPr>
          <p:cNvPr id="52" name="Picture 51">
            <a:extLst>
              <a:ext uri="{FF2B5EF4-FFF2-40B4-BE49-F238E27FC236}">
                <a16:creationId xmlns:a16="http://schemas.microsoft.com/office/drawing/2014/main" id="{EED28B77-AF08-D477-CD10-2D1DF0E8EE22}"/>
              </a:ext>
            </a:extLst>
          </p:cNvPr>
          <p:cNvPicPr>
            <a:picLocks noChangeAspect="1"/>
          </p:cNvPicPr>
          <p:nvPr/>
        </p:nvPicPr>
        <p:blipFill>
          <a:blip r:embed="rId29"/>
          <a:stretch>
            <a:fillRect/>
          </a:stretch>
        </p:blipFill>
        <p:spPr>
          <a:xfrm>
            <a:off x="5486400" y="8877636"/>
            <a:ext cx="441677" cy="385070"/>
          </a:xfrm>
          <a:prstGeom prst="rect">
            <a:avLst/>
          </a:prstGeom>
        </p:spPr>
      </p:pic>
      <p:grpSp>
        <p:nvGrpSpPr>
          <p:cNvPr id="69" name="Group 68">
            <a:extLst>
              <a:ext uri="{FF2B5EF4-FFF2-40B4-BE49-F238E27FC236}">
                <a16:creationId xmlns:a16="http://schemas.microsoft.com/office/drawing/2014/main" id="{8E340489-70F5-064C-4D17-91572D7A989C}"/>
              </a:ext>
            </a:extLst>
          </p:cNvPr>
          <p:cNvGrpSpPr/>
          <p:nvPr/>
        </p:nvGrpSpPr>
        <p:grpSpPr>
          <a:xfrm>
            <a:off x="4029600" y="2566609"/>
            <a:ext cx="1147594" cy="373859"/>
            <a:chOff x="4574731" y="99779"/>
            <a:chExt cx="1362527" cy="389523"/>
          </a:xfrm>
        </p:grpSpPr>
        <p:grpSp>
          <p:nvGrpSpPr>
            <p:cNvPr id="70" name="Group 69">
              <a:extLst>
                <a:ext uri="{FF2B5EF4-FFF2-40B4-BE49-F238E27FC236}">
                  <a16:creationId xmlns:a16="http://schemas.microsoft.com/office/drawing/2014/main" id="{A52BA160-2A67-79A3-E94D-0E7DED996BAC}"/>
                </a:ext>
              </a:extLst>
            </p:cNvPr>
            <p:cNvGrpSpPr/>
            <p:nvPr/>
          </p:nvGrpSpPr>
          <p:grpSpPr>
            <a:xfrm>
              <a:off x="5459981" y="195623"/>
              <a:ext cx="477277" cy="186747"/>
              <a:chOff x="4449513" y="3336574"/>
              <a:chExt cx="932266" cy="324405"/>
            </a:xfrm>
          </p:grpSpPr>
          <p:pic>
            <p:nvPicPr>
              <p:cNvPr id="76" name="Picture 50" descr="PyTorch: A Comprehensive Guide to Common Mistakes">
                <a:extLst>
                  <a:ext uri="{FF2B5EF4-FFF2-40B4-BE49-F238E27FC236}">
                    <a16:creationId xmlns:a16="http://schemas.microsoft.com/office/drawing/2014/main" id="{3421697B-13CE-0833-3875-45FBC92A02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9513" y="3366295"/>
                <a:ext cx="454237" cy="294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7" name="Picture 52" descr="Download Tensorflow Js PNG Image with No Background - PNGkey.com">
                <a:extLst>
                  <a:ext uri="{FF2B5EF4-FFF2-40B4-BE49-F238E27FC236}">
                    <a16:creationId xmlns:a16="http://schemas.microsoft.com/office/drawing/2014/main" id="{58A7B9BC-D41F-65B5-7BF4-B9DE73ADC7E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94430" y="3336574"/>
                <a:ext cx="387349" cy="324405"/>
              </a:xfrm>
              <a:prstGeom prst="rect">
                <a:avLst/>
              </a:prstGeom>
              <a:noFill/>
              <a:extLst>
                <a:ext uri="{909E8E84-426E-40DD-AFC4-6F175D3DCCD1}">
                  <a14:hiddenFill xmlns:a14="http://schemas.microsoft.com/office/drawing/2010/main">
                    <a:solidFill>
                      <a:srgbClr val="FFFFFF"/>
                    </a:solidFill>
                  </a14:hiddenFill>
                </a:ext>
              </a:extLst>
            </p:spPr>
          </p:pic>
        </p:grpSp>
        <p:pic>
          <p:nvPicPr>
            <p:cNvPr id="71" name="Picture 16" descr="Darryl Leong">
              <a:extLst>
                <a:ext uri="{FF2B5EF4-FFF2-40B4-BE49-F238E27FC236}">
                  <a16:creationId xmlns:a16="http://schemas.microsoft.com/office/drawing/2014/main" id="{C4EF30E7-25F4-B356-FC38-14510E75DE53}"/>
                </a:ext>
              </a:extLst>
            </p:cNvPr>
            <p:cNvPicPr>
              <a:picLocks noChangeAspect="1" noChangeArrowheads="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4574731" y="142911"/>
              <a:ext cx="354913" cy="33681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2C613F58-D685-0BBD-B7EB-1124677A8BA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5170583" y="146011"/>
              <a:ext cx="265199" cy="265199"/>
            </a:xfrm>
            <a:prstGeom prst="rect">
              <a:avLst/>
            </a:prstGeom>
          </p:spPr>
        </p:pic>
        <p:pic>
          <p:nvPicPr>
            <p:cNvPr id="73" name="Picture 7" descr="Get started with Flower - Flower Framework">
              <a:extLst>
                <a:ext uri="{FF2B5EF4-FFF2-40B4-BE49-F238E27FC236}">
                  <a16:creationId xmlns:a16="http://schemas.microsoft.com/office/drawing/2014/main" id="{679BBBEF-56CA-D221-A9DF-CEA72390386F}"/>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55332" y="99779"/>
              <a:ext cx="389523" cy="38952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8" name="Group 137">
            <a:extLst>
              <a:ext uri="{FF2B5EF4-FFF2-40B4-BE49-F238E27FC236}">
                <a16:creationId xmlns:a16="http://schemas.microsoft.com/office/drawing/2014/main" id="{F60BE227-6FE0-2EFE-3D1D-17279498473F}"/>
              </a:ext>
            </a:extLst>
          </p:cNvPr>
          <p:cNvGrpSpPr/>
          <p:nvPr/>
        </p:nvGrpSpPr>
        <p:grpSpPr>
          <a:xfrm>
            <a:off x="2630658" y="525467"/>
            <a:ext cx="3963715" cy="1406145"/>
            <a:chOff x="675154" y="548496"/>
            <a:chExt cx="6110169" cy="1449576"/>
          </a:xfrm>
        </p:grpSpPr>
        <p:grpSp>
          <p:nvGrpSpPr>
            <p:cNvPr id="139" name="Group 138">
              <a:extLst>
                <a:ext uri="{FF2B5EF4-FFF2-40B4-BE49-F238E27FC236}">
                  <a16:creationId xmlns:a16="http://schemas.microsoft.com/office/drawing/2014/main" id="{D8F44306-0898-72DD-5153-075F5AB58B08}"/>
                </a:ext>
              </a:extLst>
            </p:cNvPr>
            <p:cNvGrpSpPr/>
            <p:nvPr/>
          </p:nvGrpSpPr>
          <p:grpSpPr>
            <a:xfrm>
              <a:off x="2697527" y="1625584"/>
              <a:ext cx="252091" cy="256120"/>
              <a:chOff x="5350531" y="6962941"/>
              <a:chExt cx="398854" cy="398846"/>
            </a:xfrm>
          </p:grpSpPr>
          <p:pic>
            <p:nvPicPr>
              <p:cNvPr id="171" name="Picture 66">
                <a:extLst>
                  <a:ext uri="{FF2B5EF4-FFF2-40B4-BE49-F238E27FC236}">
                    <a16:creationId xmlns:a16="http://schemas.microsoft.com/office/drawing/2014/main" id="{D04A8ACD-4C17-1D03-AA8F-9CE231AE98D6}"/>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saturation sat="217000"/>
                        </a14:imgEffect>
                      </a14:imgLayer>
                    </a14:imgProps>
                  </a:ext>
                  <a:ext uri="{28A0092B-C50C-407E-A947-70E740481C1C}">
                    <a14:useLocalDpi xmlns:a14="http://schemas.microsoft.com/office/drawing/2010/main" val="0"/>
                  </a:ext>
                </a:extLst>
              </a:blip>
              <a:srcRect t="18147" b="1"/>
              <a:stretch/>
            </p:blipFill>
            <p:spPr bwMode="auto">
              <a:xfrm>
                <a:off x="5350531" y="7035315"/>
                <a:ext cx="398853" cy="326472"/>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66">
                <a:extLst>
                  <a:ext uri="{FF2B5EF4-FFF2-40B4-BE49-F238E27FC236}">
                    <a16:creationId xmlns:a16="http://schemas.microsoft.com/office/drawing/2014/main" id="{4FA322B5-4FA7-6D71-7CE9-E51C865F6F3C}"/>
                  </a:ext>
                </a:extLst>
              </p:cNvPr>
              <p:cNvPicPr>
                <a:picLocks noChangeAspect="1" noChangeArrowheads="1"/>
              </p:cNvPicPr>
              <p:nvPr/>
            </p:nvPicPr>
            <p:blipFill rotWithShape="1">
              <a:blip r:embed="rId16">
                <a:biLevel thresh="50000"/>
                <a:extLst>
                  <a:ext uri="{BEBA8EAE-BF5A-486C-A8C5-ECC9F3942E4B}">
                    <a14:imgProps xmlns:a14="http://schemas.microsoft.com/office/drawing/2010/main">
                      <a14:imgLayer r:embed="rId17">
                        <a14:imgEffect>
                          <a14:saturation sat="217000"/>
                        </a14:imgEffect>
                      </a14:imgLayer>
                    </a14:imgProps>
                  </a:ext>
                  <a:ext uri="{28A0092B-C50C-407E-A947-70E740481C1C}">
                    <a14:useLocalDpi xmlns:a14="http://schemas.microsoft.com/office/drawing/2010/main" val="0"/>
                  </a:ext>
                </a:extLst>
              </a:blip>
              <a:srcRect b="81853"/>
              <a:stretch/>
            </p:blipFill>
            <p:spPr bwMode="auto">
              <a:xfrm>
                <a:off x="5350531" y="6962941"/>
                <a:ext cx="398854" cy="72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0" name="Group 139">
              <a:extLst>
                <a:ext uri="{FF2B5EF4-FFF2-40B4-BE49-F238E27FC236}">
                  <a16:creationId xmlns:a16="http://schemas.microsoft.com/office/drawing/2014/main" id="{35C3D5B8-9D8D-66A8-9250-9430E0C93FAB}"/>
                </a:ext>
              </a:extLst>
            </p:cNvPr>
            <p:cNvGrpSpPr/>
            <p:nvPr/>
          </p:nvGrpSpPr>
          <p:grpSpPr>
            <a:xfrm>
              <a:off x="2956909" y="1619627"/>
              <a:ext cx="175774" cy="257005"/>
              <a:chOff x="5733815" y="6979400"/>
              <a:chExt cx="270084" cy="376346"/>
            </a:xfrm>
          </p:grpSpPr>
          <p:pic>
            <p:nvPicPr>
              <p:cNvPr id="169" name="Picture 72">
                <a:extLst>
                  <a:ext uri="{FF2B5EF4-FFF2-40B4-BE49-F238E27FC236}">
                    <a16:creationId xmlns:a16="http://schemas.microsoft.com/office/drawing/2014/main" id="{504D5C61-5E3E-4A3E-F951-3EFEBEA5116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t="20077" b="1"/>
              <a:stretch/>
            </p:blipFill>
            <p:spPr bwMode="auto">
              <a:xfrm>
                <a:off x="5733817" y="7051196"/>
                <a:ext cx="270082" cy="30455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72">
                <a:extLst>
                  <a:ext uri="{FF2B5EF4-FFF2-40B4-BE49-F238E27FC236}">
                    <a16:creationId xmlns:a16="http://schemas.microsoft.com/office/drawing/2014/main" id="{BB6199EC-271F-E158-EA9E-187FB33BB439}"/>
                  </a:ext>
                </a:extLst>
              </p:cNvPr>
              <p:cNvPicPr>
                <a:picLocks noChangeAspect="1" noChangeArrowheads="1"/>
              </p:cNvPicPr>
              <p:nvPr/>
            </p:nvPicPr>
            <p:blipFill rotWithShape="1">
              <a:blip r:embed="rId18">
                <a:biLevel thresh="50000"/>
                <a:extLst>
                  <a:ext uri="{28A0092B-C50C-407E-A947-70E740481C1C}">
                    <a14:useLocalDpi xmlns:a14="http://schemas.microsoft.com/office/drawing/2010/main" val="0"/>
                  </a:ext>
                </a:extLst>
              </a:blip>
              <a:srcRect b="81846"/>
              <a:stretch/>
            </p:blipFill>
            <p:spPr bwMode="auto">
              <a:xfrm>
                <a:off x="5733815" y="6979400"/>
                <a:ext cx="270082" cy="69177"/>
              </a:xfrm>
              <a:prstGeom prst="rect">
                <a:avLst/>
              </a:prstGeom>
              <a:noFill/>
              <a:extLst>
                <a:ext uri="{909E8E84-426E-40DD-AFC4-6F175D3DCCD1}">
                  <a14:hiddenFill xmlns:a14="http://schemas.microsoft.com/office/drawing/2010/main">
                    <a:solidFill>
                      <a:srgbClr val="FFFFFF"/>
                    </a:solidFill>
                  </a14:hiddenFill>
                </a:ext>
              </a:extLst>
            </p:spPr>
          </p:pic>
        </p:grpSp>
        <p:pic>
          <p:nvPicPr>
            <p:cNvPr id="141" name="Picture 80" descr="Bootstrap full logo transparent PNG - StickPNG">
              <a:extLst>
                <a:ext uri="{FF2B5EF4-FFF2-40B4-BE49-F238E27FC236}">
                  <a16:creationId xmlns:a16="http://schemas.microsoft.com/office/drawing/2014/main" id="{AAC7BF14-A4C7-21D3-D4CB-3A857913B5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99356" y="1618200"/>
              <a:ext cx="321691" cy="338501"/>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86" descr="Jquery, vertical, logo Icon in Vector Logo">
              <a:extLst>
                <a:ext uri="{FF2B5EF4-FFF2-40B4-BE49-F238E27FC236}">
                  <a16:creationId xmlns:a16="http://schemas.microsoft.com/office/drawing/2014/main" id="{40689871-6056-1A17-6981-211BE864C9D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6799" y="1612024"/>
              <a:ext cx="317900" cy="313376"/>
            </a:xfrm>
            <a:prstGeom prst="rect">
              <a:avLst/>
            </a:prstGeom>
            <a:noFill/>
            <a:effectLst>
              <a:outerShdw blurRad="203200" dir="600000" sx="106000" sy="106000" algn="tl" rotWithShape="0">
                <a:schemeClr val="bg1">
                  <a:alpha val="86000"/>
                </a:schemeClr>
              </a:outerShdw>
            </a:effectLst>
            <a:extLst>
              <a:ext uri="{909E8E84-426E-40DD-AFC4-6F175D3DCCD1}">
                <a14:hiddenFill xmlns:a14="http://schemas.microsoft.com/office/drawing/2010/main">
                  <a:solidFill>
                    <a:srgbClr val="FFFFFF"/>
                  </a:solidFill>
                </a14:hiddenFill>
              </a:ext>
            </a:extLst>
          </p:spPr>
        </p:pic>
        <p:pic>
          <p:nvPicPr>
            <p:cNvPr id="143" name="Picture 6" descr="notebooks/notebooks/train-detectron2-segmentation-on-custom-data.ipynb at  main · roboflow/notebooks · GitHub">
              <a:extLst>
                <a:ext uri="{FF2B5EF4-FFF2-40B4-BE49-F238E27FC236}">
                  <a16:creationId xmlns:a16="http://schemas.microsoft.com/office/drawing/2014/main" id="{F1B0C86A-C791-67A8-8B84-249E5FF1D430}"/>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175277" y="923394"/>
              <a:ext cx="1279816" cy="247444"/>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8">
              <a:extLst>
                <a:ext uri="{FF2B5EF4-FFF2-40B4-BE49-F238E27FC236}">
                  <a16:creationId xmlns:a16="http://schemas.microsoft.com/office/drawing/2014/main" id="{24965B08-EF1C-8799-DA49-A9BFCA6BC930}"/>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76243" y="636219"/>
              <a:ext cx="1143130" cy="29609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descr="Tensorflow Logo - PNG Logo Vector Downloads (SVG, EPS)">
              <a:extLst>
                <a:ext uri="{FF2B5EF4-FFF2-40B4-BE49-F238E27FC236}">
                  <a16:creationId xmlns:a16="http://schemas.microsoft.com/office/drawing/2014/main" id="{948E72B8-EF55-B3BF-52F8-C1FAB0BBB7F2}"/>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221756" y="1642220"/>
              <a:ext cx="1233337" cy="247444"/>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2" descr="Keras for Beginners: Building Your First Neural Network - victorzhou.com">
              <a:extLst>
                <a:ext uri="{FF2B5EF4-FFF2-40B4-BE49-F238E27FC236}">
                  <a16:creationId xmlns:a16="http://schemas.microsoft.com/office/drawing/2014/main" id="{4ED703D6-9446-75B7-E1C3-40AFD72B2D3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629691" y="1263768"/>
              <a:ext cx="972380" cy="295893"/>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6" descr="MySQL Logo PNG Vector (EPS) Free Download">
              <a:extLst>
                <a:ext uri="{FF2B5EF4-FFF2-40B4-BE49-F238E27FC236}">
                  <a16:creationId xmlns:a16="http://schemas.microsoft.com/office/drawing/2014/main" id="{6D6FC709-8F56-006A-7120-BEB8FE49E92D}"/>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237307" y="1615017"/>
              <a:ext cx="448208" cy="244559"/>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8">
              <a:extLst>
                <a:ext uri="{FF2B5EF4-FFF2-40B4-BE49-F238E27FC236}">
                  <a16:creationId xmlns:a16="http://schemas.microsoft.com/office/drawing/2014/main" id="{ABD5F2A9-DAA5-B8A8-F3E7-9AB21D77FFB6}"/>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15563" y="1648078"/>
              <a:ext cx="472283" cy="234821"/>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0" descr="SQLAlchemy">
              <a:extLst>
                <a:ext uri="{FF2B5EF4-FFF2-40B4-BE49-F238E27FC236}">
                  <a16:creationId xmlns:a16="http://schemas.microsoft.com/office/drawing/2014/main" id="{97C1C977-7490-D0F1-951E-0340CD13134F}"/>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733055" y="630479"/>
              <a:ext cx="1209599" cy="266540"/>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6">
              <a:extLst>
                <a:ext uri="{FF2B5EF4-FFF2-40B4-BE49-F238E27FC236}">
                  <a16:creationId xmlns:a16="http://schemas.microsoft.com/office/drawing/2014/main" id="{12DC46AC-966C-9E6C-491A-25BA8680EC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4432" y="1664000"/>
              <a:ext cx="274278" cy="229308"/>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8">
              <a:extLst>
                <a:ext uri="{FF2B5EF4-FFF2-40B4-BE49-F238E27FC236}">
                  <a16:creationId xmlns:a16="http://schemas.microsoft.com/office/drawing/2014/main" id="{CBF24076-112E-5E5E-2C45-99C6738F88F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6146236" y="1631295"/>
              <a:ext cx="209893" cy="271376"/>
            </a:xfrm>
            <a:prstGeom prst="rect">
              <a:avLst/>
            </a:prstGeom>
            <a:noFill/>
          </p:spPr>
        </p:pic>
        <p:pic>
          <p:nvPicPr>
            <p:cNvPr id="152" name="Picture 151" descr="Darryl Leong">
              <a:extLst>
                <a:ext uri="{FF2B5EF4-FFF2-40B4-BE49-F238E27FC236}">
                  <a16:creationId xmlns:a16="http://schemas.microsoft.com/office/drawing/2014/main" id="{89FD3804-75CA-13C0-3715-CDF66A1F8C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78989" y="1590398"/>
              <a:ext cx="378806" cy="407674"/>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a:extLst>
                <a:ext uri="{FF2B5EF4-FFF2-40B4-BE49-F238E27FC236}">
                  <a16:creationId xmlns:a16="http://schemas.microsoft.com/office/drawing/2014/main" id="{ED00376D-B863-006A-065A-B3DA6919B616}"/>
                </a:ext>
              </a:extLst>
            </p:cNvPr>
            <p:cNvGrpSpPr/>
            <p:nvPr/>
          </p:nvGrpSpPr>
          <p:grpSpPr>
            <a:xfrm>
              <a:off x="6406963" y="1567954"/>
              <a:ext cx="378360" cy="410746"/>
              <a:chOff x="5552904" y="6449292"/>
              <a:chExt cx="634129" cy="670216"/>
            </a:xfrm>
          </p:grpSpPr>
          <p:pic>
            <p:nvPicPr>
              <p:cNvPr id="167" name="Picture 46" descr="TensorFlow Bootcamp - OpenCV University">
                <a:extLst>
                  <a:ext uri="{FF2B5EF4-FFF2-40B4-BE49-F238E27FC236}">
                    <a16:creationId xmlns:a16="http://schemas.microsoft.com/office/drawing/2014/main" id="{0545D844-983C-3FA5-DECA-7D48A03C50F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3456"/>
              <a:stretch/>
            </p:blipFill>
            <p:spPr bwMode="auto">
              <a:xfrm>
                <a:off x="5631798" y="6449292"/>
                <a:ext cx="372176" cy="458299"/>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46" descr="TensorFlow Bootcamp - OpenCV University">
                <a:extLst>
                  <a:ext uri="{FF2B5EF4-FFF2-40B4-BE49-F238E27FC236}">
                    <a16:creationId xmlns:a16="http://schemas.microsoft.com/office/drawing/2014/main" id="{1D425035-B016-AB61-8B2D-A956AB8D135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736"/>
              <a:stretch/>
            </p:blipFill>
            <p:spPr bwMode="auto">
              <a:xfrm>
                <a:off x="5552904" y="6661209"/>
                <a:ext cx="634129" cy="458299"/>
              </a:xfrm>
              <a:prstGeom prst="rect">
                <a:avLst/>
              </a:prstGeom>
              <a:noFill/>
              <a:extLst>
                <a:ext uri="{909E8E84-426E-40DD-AFC4-6F175D3DCCD1}">
                  <a14:hiddenFill xmlns:a14="http://schemas.microsoft.com/office/drawing/2010/main">
                    <a:solidFill>
                      <a:srgbClr val="FFFFFF"/>
                    </a:solidFill>
                  </a14:hiddenFill>
                </a:ext>
              </a:extLst>
            </p:spPr>
          </p:pic>
        </p:grpSp>
        <p:pic>
          <p:nvPicPr>
            <p:cNvPr id="154" name="Picture 60">
              <a:extLst>
                <a:ext uri="{FF2B5EF4-FFF2-40B4-BE49-F238E27FC236}">
                  <a16:creationId xmlns:a16="http://schemas.microsoft.com/office/drawing/2014/main" id="{9062C904-545B-D133-D1CB-16244ED9CE6D}"/>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629691" y="1643972"/>
              <a:ext cx="435649" cy="246023"/>
            </a:xfrm>
            <a:prstGeom prst="rect">
              <a:avLst/>
            </a:prstGeom>
            <a:noFill/>
            <a:effectLst>
              <a:outerShdw blurRad="50800" dist="381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Lst>
          </p:spPr>
        </p:pic>
        <p:pic>
          <p:nvPicPr>
            <p:cNvPr id="155" name="Picture 2" descr="FastAPI">
              <a:extLst>
                <a:ext uri="{FF2B5EF4-FFF2-40B4-BE49-F238E27FC236}">
                  <a16:creationId xmlns:a16="http://schemas.microsoft.com/office/drawing/2014/main" id="{1A294C97-D2B1-C0A9-166A-C860F52FE21E}"/>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773356" y="548496"/>
              <a:ext cx="976886" cy="352086"/>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4" descr="Django Community | Django">
              <a:extLst>
                <a:ext uri="{FF2B5EF4-FFF2-40B4-BE49-F238E27FC236}">
                  <a16:creationId xmlns:a16="http://schemas.microsoft.com/office/drawing/2014/main" id="{5544451A-271A-0B5C-415D-AAA5E217FF83}"/>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893649" y="933937"/>
              <a:ext cx="699026" cy="242182"/>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56">
              <a:extLst>
                <a:ext uri="{FF2B5EF4-FFF2-40B4-BE49-F238E27FC236}">
                  <a16:creationId xmlns:a16="http://schemas.microsoft.com/office/drawing/2014/main" id="{B7A9B52C-447C-059E-AE7B-341AF14801D2}"/>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893649" y="1216913"/>
              <a:ext cx="636046" cy="360026"/>
            </a:xfrm>
            <a:prstGeom prst="rect">
              <a:avLst/>
            </a:prstGeom>
          </p:spPr>
        </p:pic>
        <p:pic>
          <p:nvPicPr>
            <p:cNvPr id="158" name="Picture 157">
              <a:extLst>
                <a:ext uri="{FF2B5EF4-FFF2-40B4-BE49-F238E27FC236}">
                  <a16:creationId xmlns:a16="http://schemas.microsoft.com/office/drawing/2014/main" id="{68140DE0-A809-8244-31AC-980268DE1A9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689761" y="888533"/>
              <a:ext cx="942836" cy="352281"/>
            </a:xfrm>
            <a:prstGeom prst="rect">
              <a:avLst/>
            </a:prstGeom>
          </p:spPr>
        </p:pic>
        <p:pic>
          <p:nvPicPr>
            <p:cNvPr id="159" name="Picture 158">
              <a:extLst>
                <a:ext uri="{FF2B5EF4-FFF2-40B4-BE49-F238E27FC236}">
                  <a16:creationId xmlns:a16="http://schemas.microsoft.com/office/drawing/2014/main" id="{1A4706B1-DD89-A471-2B65-10DC1F1C8E7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161047" y="1628506"/>
              <a:ext cx="253716" cy="253716"/>
            </a:xfrm>
            <a:prstGeom prst="rect">
              <a:avLst/>
            </a:prstGeom>
          </p:spPr>
        </p:pic>
        <p:pic>
          <p:nvPicPr>
            <p:cNvPr id="160" name="Graphic 159">
              <a:extLst>
                <a:ext uri="{FF2B5EF4-FFF2-40B4-BE49-F238E27FC236}">
                  <a16:creationId xmlns:a16="http://schemas.microsoft.com/office/drawing/2014/main" id="{3E773DDD-60DE-9CB1-C7AE-71C17FE826CA}"/>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675154" y="617183"/>
              <a:ext cx="1208872" cy="192855"/>
            </a:xfrm>
            <a:prstGeom prst="rect">
              <a:avLst/>
            </a:prstGeom>
          </p:spPr>
        </p:pic>
        <p:pic>
          <p:nvPicPr>
            <p:cNvPr id="161" name="Picture 8" descr="celery confuse you? | by Sarath Ravi ...">
              <a:extLst>
                <a:ext uri="{FF2B5EF4-FFF2-40B4-BE49-F238E27FC236}">
                  <a16:creationId xmlns:a16="http://schemas.microsoft.com/office/drawing/2014/main" id="{F3C3D708-7E69-D5A4-1447-EA5B37E12C15}"/>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t="20319" b="30630"/>
            <a:stretch/>
          </p:blipFill>
          <p:spPr bwMode="auto">
            <a:xfrm>
              <a:off x="2750242" y="861903"/>
              <a:ext cx="1208872" cy="338726"/>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61">
              <a:extLst>
                <a:ext uri="{FF2B5EF4-FFF2-40B4-BE49-F238E27FC236}">
                  <a16:creationId xmlns:a16="http://schemas.microsoft.com/office/drawing/2014/main" id="{3806F18D-B481-4DEF-A010-85AD89594ACE}"/>
                </a:ext>
              </a:extLst>
            </p:cNvPr>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689761" y="1291973"/>
              <a:ext cx="860728" cy="275814"/>
            </a:xfrm>
            <a:prstGeom prst="rect">
              <a:avLst/>
            </a:prstGeom>
          </p:spPr>
        </p:pic>
        <p:pic>
          <p:nvPicPr>
            <p:cNvPr id="163" name="Picture 10" descr="LangChain">
              <a:extLst>
                <a:ext uri="{FF2B5EF4-FFF2-40B4-BE49-F238E27FC236}">
                  <a16:creationId xmlns:a16="http://schemas.microsoft.com/office/drawing/2014/main" id="{5B897D5F-6392-AFDE-5339-945F01CEEC25}"/>
                </a:ext>
              </a:extLst>
            </p:cNvPr>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4203707" y="636716"/>
              <a:ext cx="1220766" cy="192722"/>
            </a:xfrm>
            <a:prstGeom prst="rect">
              <a:avLst/>
            </a:prstGeom>
            <a:noFill/>
            <a:extLst>
              <a:ext uri="{909E8E84-426E-40DD-AFC4-6F175D3DCCD1}">
                <a14:hiddenFill xmlns:a14="http://schemas.microsoft.com/office/drawing/2010/main">
                  <a:solidFill>
                    <a:srgbClr val="FFFFFF"/>
                  </a:solidFill>
                </a14:hiddenFill>
              </a:ext>
            </a:extLst>
          </p:spPr>
        </p:pic>
        <p:pic>
          <p:nvPicPr>
            <p:cNvPr id="164" name="Graphic 163">
              <a:extLst>
                <a:ext uri="{FF2B5EF4-FFF2-40B4-BE49-F238E27FC236}">
                  <a16:creationId xmlns:a16="http://schemas.microsoft.com/office/drawing/2014/main" id="{CDD0B880-7E25-82F2-8804-47549868F317}"/>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609694" y="1184259"/>
              <a:ext cx="1503716" cy="420590"/>
            </a:xfrm>
            <a:prstGeom prst="rect">
              <a:avLst/>
            </a:prstGeom>
          </p:spPr>
        </p:pic>
        <p:pic>
          <p:nvPicPr>
            <p:cNvPr id="165" name="Picture 18">
              <a:extLst>
                <a:ext uri="{FF2B5EF4-FFF2-40B4-BE49-F238E27FC236}">
                  <a16:creationId xmlns:a16="http://schemas.microsoft.com/office/drawing/2014/main" id="{1D6537AA-3977-A37D-ED16-8D5E9E4BB471}"/>
                </a:ext>
              </a:extLst>
            </p:cNvPr>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211960" y="1302509"/>
              <a:ext cx="1300376" cy="221545"/>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0" descr="MLflow Models">
              <a:extLst>
                <a:ext uri="{FF2B5EF4-FFF2-40B4-BE49-F238E27FC236}">
                  <a16:creationId xmlns:a16="http://schemas.microsoft.com/office/drawing/2014/main" id="{4ECAEF74-F697-6FFB-9336-FC7F6256503E}"/>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651523" y="909356"/>
              <a:ext cx="949698" cy="348223"/>
            </a:xfrm>
            <a:prstGeom prst="rect">
              <a:avLst/>
            </a:prstGeom>
            <a:noFill/>
            <a:extLst>
              <a:ext uri="{909E8E84-426E-40DD-AFC4-6F175D3DCCD1}">
                <a14:hiddenFill xmlns:a14="http://schemas.microsoft.com/office/drawing/2010/main">
                  <a:solidFill>
                    <a:srgbClr val="FFFFFF"/>
                  </a:solidFill>
                </a14:hiddenFill>
              </a:ext>
            </a:extLst>
          </p:spPr>
        </p:pic>
      </p:grpSp>
      <p:sp>
        <p:nvSpPr>
          <p:cNvPr id="177" name="TextBox 176">
            <a:extLst>
              <a:ext uri="{FF2B5EF4-FFF2-40B4-BE49-F238E27FC236}">
                <a16:creationId xmlns:a16="http://schemas.microsoft.com/office/drawing/2014/main" id="{40A555A9-D35E-158E-A429-906D97992DE9}"/>
              </a:ext>
            </a:extLst>
          </p:cNvPr>
          <p:cNvSpPr txBox="1"/>
          <p:nvPr/>
        </p:nvSpPr>
        <p:spPr>
          <a:xfrm>
            <a:off x="274321" y="521635"/>
            <a:ext cx="2321543" cy="1384995"/>
          </a:xfrm>
          <a:prstGeom prst="rect">
            <a:avLst/>
          </a:prstGeom>
          <a:noFill/>
        </p:spPr>
        <p:txBody>
          <a:bodyPr wrap="square" rtlCol="0">
            <a:spAutoFit/>
          </a:bodyPr>
          <a:lstStyle/>
          <a:p>
            <a:pPr algn="justLow"/>
            <a:r>
              <a:rPr lang="en-US" sz="1200" dirty="0">
                <a:solidFill>
                  <a:schemeClr val="bg1">
                    <a:lumMod val="50000"/>
                  </a:schemeClr>
                </a:solidFill>
              </a:rPr>
              <a:t>Over the past few years, I have consistently utilized the following frameworks, libraries, databases, and services across my projects to optimize performance, streamline development processes, and reduce both time and costs.</a:t>
            </a:r>
          </a:p>
        </p:txBody>
      </p:sp>
    </p:spTree>
    <p:extLst>
      <p:ext uri="{BB962C8B-B14F-4D97-AF65-F5344CB8AC3E}">
        <p14:creationId xmlns:p14="http://schemas.microsoft.com/office/powerpoint/2010/main" val="2067736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D6B5677D-BC76-0670-D64F-4082806D9605}"/>
              </a:ext>
            </a:extLst>
          </p:cNvPr>
          <p:cNvSpPr txBox="1"/>
          <p:nvPr/>
        </p:nvSpPr>
        <p:spPr>
          <a:xfrm>
            <a:off x="271554" y="1741781"/>
            <a:ext cx="4762196" cy="892552"/>
          </a:xfrm>
          <a:prstGeom prst="rect">
            <a:avLst/>
          </a:prstGeom>
          <a:noFill/>
        </p:spPr>
        <p:txBody>
          <a:bodyPr wrap="square" rtlCol="0">
            <a:spAutoFit/>
          </a:bodyPr>
          <a:lstStyle/>
          <a:p>
            <a:r>
              <a:rPr lang="en-US" sz="1400" b="1" dirty="0"/>
              <a:t>Hazmat Detection | </a:t>
            </a:r>
            <a:r>
              <a:rPr lang="en-US" sz="1400" dirty="0">
                <a:solidFill>
                  <a:schemeClr val="accent1">
                    <a:lumMod val="75000"/>
                  </a:schemeClr>
                </a:solidFill>
              </a:rPr>
              <a:t>Hazardous Materials (HAZMAT)</a:t>
            </a:r>
          </a:p>
          <a:p>
            <a:r>
              <a:rPr lang="en-US" sz="1400" dirty="0">
                <a:solidFill>
                  <a:schemeClr val="accent1">
                    <a:lumMod val="75000"/>
                  </a:schemeClr>
                </a:solidFill>
              </a:rPr>
              <a:t>Sign Detection</a:t>
            </a:r>
          </a:p>
          <a:p>
            <a:pPr marL="285750" marR="0" lvl="0" indent="-285750" fontAlgn="auto">
              <a:lnSpc>
                <a:spcPct val="100000"/>
              </a:lnSpc>
              <a:spcBef>
                <a:spcPts val="0"/>
              </a:spcBef>
              <a:spcAft>
                <a:spcPts val="0"/>
              </a:spcAft>
              <a:buClrTx/>
              <a:buSzTx/>
              <a:buFont typeface="Wingdings" panose="05000000000000000000" pitchFamily="2" charset="2"/>
              <a:buChar char="v"/>
              <a:tabLst/>
              <a:defRPr/>
            </a:pPr>
            <a:r>
              <a:rPr lang="en-US" sz="1200" dirty="0">
                <a:solidFill>
                  <a:schemeClr val="bg1">
                    <a:lumMod val="50000"/>
                  </a:schemeClr>
                </a:solidFill>
              </a:rPr>
              <a:t>In this project, a hazardous materials (HAZMAT) sign dataset was prepared and utilized to train YOLO for creating a hazmat detector.</a:t>
            </a:r>
          </a:p>
        </p:txBody>
      </p:sp>
      <p:grpSp>
        <p:nvGrpSpPr>
          <p:cNvPr id="56" name="Group 55">
            <a:extLst>
              <a:ext uri="{FF2B5EF4-FFF2-40B4-BE49-F238E27FC236}">
                <a16:creationId xmlns:a16="http://schemas.microsoft.com/office/drawing/2014/main" id="{20EFC39B-419D-9883-7E8E-808B48C837E5}"/>
              </a:ext>
            </a:extLst>
          </p:cNvPr>
          <p:cNvGrpSpPr/>
          <p:nvPr/>
        </p:nvGrpSpPr>
        <p:grpSpPr>
          <a:xfrm>
            <a:off x="4689679" y="1857537"/>
            <a:ext cx="426116" cy="231407"/>
            <a:chOff x="6038102" y="8322943"/>
            <a:chExt cx="786205" cy="398119"/>
          </a:xfrm>
        </p:grpSpPr>
        <p:pic>
          <p:nvPicPr>
            <p:cNvPr id="57" name="Picture 8">
              <a:extLst>
                <a:ext uri="{FF2B5EF4-FFF2-40B4-BE49-F238E27FC236}">
                  <a16:creationId xmlns:a16="http://schemas.microsoft.com/office/drawing/2014/main" id="{E9580F04-5975-4E3D-D1E7-9BA213DC7EB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6038102" y="8323673"/>
              <a:ext cx="322510" cy="397389"/>
            </a:xfrm>
            <a:prstGeom prst="rect">
              <a:avLst/>
            </a:prstGeom>
            <a:noFill/>
          </p:spPr>
        </p:pic>
        <p:pic>
          <p:nvPicPr>
            <p:cNvPr id="58" name="Picture 52" descr="Download Tensorflow Js PNG Image with No Background - PNGkey.com">
              <a:extLst>
                <a:ext uri="{FF2B5EF4-FFF2-40B4-BE49-F238E27FC236}">
                  <a16:creationId xmlns:a16="http://schemas.microsoft.com/office/drawing/2014/main" id="{243C0794-1C0F-180C-1E7E-ABADCAA2D3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957" y="8322943"/>
              <a:ext cx="387350" cy="32440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84B1728B-7AC8-1CE3-7E3A-103A2C6EDCD8}"/>
              </a:ext>
            </a:extLst>
          </p:cNvPr>
          <p:cNvSpPr txBox="1"/>
          <p:nvPr/>
        </p:nvSpPr>
        <p:spPr>
          <a:xfrm>
            <a:off x="271554" y="2837074"/>
            <a:ext cx="4762196" cy="1446550"/>
          </a:xfrm>
          <a:prstGeom prst="rect">
            <a:avLst/>
          </a:prstGeom>
          <a:noFill/>
        </p:spPr>
        <p:txBody>
          <a:bodyPr wrap="square" rtlCol="0">
            <a:spAutoFit/>
          </a:bodyPr>
          <a:lstStyle/>
          <a:p>
            <a:r>
              <a:rPr lang="en-US" sz="1400" b="1" dirty="0"/>
              <a:t>Rescue Robot Remote Control APP | </a:t>
            </a:r>
            <a:r>
              <a:rPr lang="en-US" sz="1400" dirty="0">
                <a:solidFill>
                  <a:schemeClr val="accent1">
                    <a:lumMod val="75000"/>
                  </a:schemeClr>
                </a:solidFill>
              </a:rPr>
              <a:t>A Desktop App</a:t>
            </a:r>
          </a:p>
          <a:p>
            <a:r>
              <a:rPr lang="en-US" sz="1400" dirty="0">
                <a:solidFill>
                  <a:schemeClr val="accent1">
                    <a:lumMod val="75000"/>
                  </a:schemeClr>
                </a:solidFill>
              </a:rPr>
              <a:t>For Tele-Operating of UGV Robot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v"/>
              <a:tabLst/>
              <a:defRPr/>
            </a:pPr>
            <a:r>
              <a:rPr lang="en-US" sz="1200" dirty="0">
                <a:solidFill>
                  <a:schemeClr val="bg1">
                    <a:lumMod val="50000"/>
                  </a:schemeClr>
                </a:solidFill>
              </a:rPr>
              <a:t>This is a desktop application that provides a graphical user interface for controlling and interacting with the KN2C Rescue Robot. Additionally, this application includes several sub-applications capable of automatically handling tasks such as hazmat detection, path planning, and inverse kinematics for the 7-DOF robotic arm.</a:t>
            </a:r>
          </a:p>
        </p:txBody>
      </p:sp>
      <p:grpSp>
        <p:nvGrpSpPr>
          <p:cNvPr id="4" name="Group 3">
            <a:extLst>
              <a:ext uri="{FF2B5EF4-FFF2-40B4-BE49-F238E27FC236}">
                <a16:creationId xmlns:a16="http://schemas.microsoft.com/office/drawing/2014/main" id="{2C248ACF-2DFB-1DB2-AAAE-8DF14CBC0850}"/>
              </a:ext>
            </a:extLst>
          </p:cNvPr>
          <p:cNvGrpSpPr/>
          <p:nvPr/>
        </p:nvGrpSpPr>
        <p:grpSpPr>
          <a:xfrm>
            <a:off x="4484172" y="2967666"/>
            <a:ext cx="717610" cy="231407"/>
            <a:chOff x="5500281" y="8322943"/>
            <a:chExt cx="1324026" cy="398119"/>
          </a:xfrm>
        </p:grpSpPr>
        <p:pic>
          <p:nvPicPr>
            <p:cNvPr id="5" name="Picture 6">
              <a:extLst>
                <a:ext uri="{FF2B5EF4-FFF2-40B4-BE49-F238E27FC236}">
                  <a16:creationId xmlns:a16="http://schemas.microsoft.com/office/drawing/2014/main" id="{DFAD212D-59BE-F496-0F40-971579BD39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0281" y="8340104"/>
              <a:ext cx="421441" cy="3357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DCDECC1F-1682-A346-6F33-C57320BB61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6038102" y="8323673"/>
              <a:ext cx="322510" cy="397389"/>
            </a:xfrm>
            <a:prstGeom prst="rect">
              <a:avLst/>
            </a:prstGeom>
            <a:noFill/>
          </p:spPr>
        </p:pic>
        <p:pic>
          <p:nvPicPr>
            <p:cNvPr id="7" name="Picture 52" descr="Download Tensorflow Js PNG Image with No Background - PNGkey.com">
              <a:extLst>
                <a:ext uri="{FF2B5EF4-FFF2-40B4-BE49-F238E27FC236}">
                  <a16:creationId xmlns:a16="http://schemas.microsoft.com/office/drawing/2014/main" id="{BF9E746A-6A65-F8B7-0C84-1D7EEFA87C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6957" y="8322943"/>
              <a:ext cx="387350" cy="32440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82043BD1-07DA-98D3-DDD9-4E19E9916713}"/>
              </a:ext>
            </a:extLst>
          </p:cNvPr>
          <p:cNvSpPr txBox="1"/>
          <p:nvPr/>
        </p:nvSpPr>
        <p:spPr>
          <a:xfrm>
            <a:off x="274320" y="5009647"/>
            <a:ext cx="6221623" cy="4585871"/>
          </a:xfrm>
          <a:prstGeom prst="rect">
            <a:avLst/>
          </a:prstGeom>
          <a:noFill/>
        </p:spPr>
        <p:txBody>
          <a:bodyPr wrap="square" rtlCol="0">
            <a:spAutoFit/>
          </a:bodyPr>
          <a:lstStyle/>
          <a:p>
            <a:pPr marL="285750" indent="-285750">
              <a:buSzPct val="100000"/>
              <a:buFont typeface="Wingdings" panose="05000000000000000000" pitchFamily="2" charset="2"/>
              <a:buChar char="Ø"/>
              <a:defRPr/>
            </a:pPr>
            <a:r>
              <a:rPr lang="en-US" sz="1600" b="1" kern="0" spc="-60" dirty="0">
                <a:latin typeface="Calibri Light" panose="020F0302020204030204" pitchFamily="34" charset="0"/>
                <a:cs typeface="Calibri Light" panose="020F0302020204030204" pitchFamily="34" charset="0"/>
              </a:rPr>
              <a:t>    </a:t>
            </a:r>
            <a:r>
              <a:rPr lang="en-US" sz="1400" b="1" dirty="0"/>
              <a:t>Senior Backend Developer for AI Services </a:t>
            </a:r>
            <a:r>
              <a:rPr lang="en-US" sz="1600" b="1" kern="0" spc="-6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rPr>
              <a:t>PAYA Company </a:t>
            </a:r>
            <a:r>
              <a:rPr lang="en-US" sz="1050" kern="0" spc="-60" dirty="0">
                <a:solidFill>
                  <a:srgbClr val="404040"/>
                </a:solidFill>
                <a:latin typeface="Calibri Light" panose="020F0302020204030204" pitchFamily="34" charset="0"/>
                <a:cs typeface="Calibri Light" panose="020F0302020204030204" pitchFamily="34" charset="0"/>
              </a:rPr>
              <a:t>(2023-Now)</a:t>
            </a:r>
          </a:p>
          <a:p>
            <a:pPr marL="171450" marR="0" lvl="0" indent="-171450" algn="l" defTabSz="457200" rtl="0" eaLnBrk="1" fontAlgn="auto" latinLnBrk="0" hangingPunct="1">
              <a:lnSpc>
                <a:spcPct val="100000"/>
              </a:lnSpc>
              <a:spcBef>
                <a:spcPts val="0"/>
              </a:spcBef>
              <a:spcAft>
                <a:spcPts val="0"/>
              </a:spcAft>
              <a:buClrTx/>
              <a:buSzPct val="100000"/>
              <a:buFont typeface="Wingdings" panose="05000000000000000000" pitchFamily="2" charset="2"/>
              <a:buChar char="v"/>
              <a:tabLst/>
              <a:defRPr/>
            </a:pPr>
            <a:r>
              <a:rPr kumimoji="0" lang="en-US" sz="120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Software Designer | Machine Learning Expert | Backend Developer | AI Engineer</a:t>
            </a:r>
          </a:p>
          <a:p>
            <a:pPr marL="285750" indent="-285750">
              <a:lnSpc>
                <a:spcPct val="150000"/>
              </a:lnSpc>
              <a:buSzPct val="100000"/>
              <a:buFont typeface="Wingdings" panose="05000000000000000000" pitchFamily="2" charset="2"/>
              <a:buChar char="Ø"/>
            </a:pPr>
            <a:r>
              <a:rPr lang="en-US" sz="1600" b="1" kern="0" spc="-60" dirty="0">
                <a:latin typeface="Calibri Light" panose="020F0302020204030204" pitchFamily="34" charset="0"/>
                <a:cs typeface="Calibri Light" panose="020F0302020204030204" pitchFamily="34" charset="0"/>
              </a:rPr>
              <a:t>    </a:t>
            </a:r>
            <a:r>
              <a:rPr lang="en-US" sz="1400" b="1" dirty="0"/>
              <a:t>Freelancer</a:t>
            </a:r>
            <a:r>
              <a:rPr lang="en-US" sz="1600" b="1" kern="0" spc="-60" dirty="0">
                <a:latin typeface="Calibri Light" panose="020F0302020204030204" pitchFamily="34" charset="0"/>
                <a:cs typeface="Calibri Light" panose="020F0302020204030204" pitchFamily="34" charset="0"/>
              </a:rPr>
              <a:t> | </a:t>
            </a:r>
            <a:r>
              <a:rPr lang="en-US" sz="1400" dirty="0">
                <a:solidFill>
                  <a:schemeClr val="accent1">
                    <a:lumMod val="75000"/>
                  </a:schemeClr>
                </a:solidFill>
              </a:rPr>
              <a:t>Self Employed </a:t>
            </a:r>
            <a:r>
              <a:rPr lang="en-US" sz="1050" kern="0" spc="-60" dirty="0">
                <a:solidFill>
                  <a:prstClr val="white">
                    <a:lumMod val="50000"/>
                  </a:prstClr>
                </a:solidFill>
                <a:latin typeface="Calibri Light" panose="020F0302020204030204" pitchFamily="34" charset="0"/>
                <a:cs typeface="Calibri Light" panose="020F0302020204030204" pitchFamily="34" charset="0"/>
              </a:rPr>
              <a:t>(2023-Now)</a:t>
            </a:r>
          </a:p>
          <a:p>
            <a:pPr marL="171450" indent="-171450">
              <a:buSzPct val="100000"/>
              <a:buFont typeface="Wingdings" panose="05000000000000000000" pitchFamily="2" charset="2"/>
              <a:buChar char="v"/>
            </a:pPr>
            <a:r>
              <a:rPr lang="en-US" sz="1200" kern="0" spc="-60" dirty="0">
                <a:solidFill>
                  <a:schemeClr val="bg1">
                    <a:lumMod val="50000"/>
                  </a:schemeClr>
                </a:solidFill>
                <a:latin typeface="Calibri Light" panose="020F0302020204030204" pitchFamily="34" charset="0"/>
                <a:cs typeface="Calibri Light" panose="020F0302020204030204" pitchFamily="34" charset="0"/>
              </a:rPr>
              <a:t> Software Designer | Machine Learning Expert | Full-Stack Developer</a:t>
            </a:r>
          </a:p>
          <a:p>
            <a:pPr marL="285750" indent="-285750">
              <a:lnSpc>
                <a:spcPct val="150000"/>
              </a:lnSpc>
              <a:buSzPct val="100000"/>
              <a:buFont typeface="Wingdings" panose="05000000000000000000" pitchFamily="2" charset="2"/>
              <a:buChar char="Ø"/>
            </a:pPr>
            <a:r>
              <a:rPr lang="en-US" sz="1600" b="1" kern="0" spc="-60" dirty="0">
                <a:latin typeface="Calibri Light" panose="020F0302020204030204" pitchFamily="34" charset="0"/>
                <a:cs typeface="Calibri Light" panose="020F0302020204030204" pitchFamily="34" charset="0"/>
              </a:rPr>
              <a:t>    </a:t>
            </a:r>
            <a:r>
              <a:rPr lang="en-US" sz="1400" b="1" dirty="0"/>
              <a:t>Computer Vision Researcher </a:t>
            </a:r>
            <a:r>
              <a:rPr lang="en-US" sz="1600" b="1" kern="0" spc="-60" dirty="0">
                <a:latin typeface="Calibri Light" panose="020F0302020204030204" pitchFamily="34" charset="0"/>
                <a:cs typeface="Calibri Light" panose="020F0302020204030204" pitchFamily="34" charset="0"/>
              </a:rPr>
              <a:t>|</a:t>
            </a:r>
            <a:r>
              <a:rPr lang="en-US" sz="1600" kern="0" spc="-6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hlinkClick r:id="rId6">
                  <a:extLst>
                    <a:ext uri="{A12FA001-AC4F-418D-AE19-62706E023703}">
                      <ahyp:hlinkClr xmlns:ahyp="http://schemas.microsoft.com/office/drawing/2018/hyperlinkcolor" val="tx"/>
                    </a:ext>
                  </a:extLst>
                </a:hlinkClick>
              </a:rPr>
              <a:t>ARAS </a:t>
            </a:r>
            <a:r>
              <a:rPr lang="en-US" sz="1400" dirty="0">
                <a:solidFill>
                  <a:schemeClr val="accent1">
                    <a:lumMod val="75000"/>
                  </a:schemeClr>
                </a:solidFill>
              </a:rPr>
              <a:t>Laboratory </a:t>
            </a:r>
            <a:r>
              <a:rPr lang="en-US" sz="1050" kern="0" spc="-60" dirty="0">
                <a:solidFill>
                  <a:prstClr val="white">
                    <a:lumMod val="50000"/>
                  </a:prstClr>
                </a:solidFill>
                <a:latin typeface="Calibri Light" panose="020F0302020204030204" pitchFamily="34" charset="0"/>
                <a:cs typeface="Calibri Light" panose="020F0302020204030204" pitchFamily="34" charset="0"/>
              </a:rPr>
              <a:t>(2018-2023)</a:t>
            </a:r>
          </a:p>
          <a:p>
            <a:pPr marL="171450" indent="-171450">
              <a:buSzPct val="100000"/>
              <a:buFont typeface="Wingdings" panose="05000000000000000000" pitchFamily="2" charset="2"/>
              <a:buChar char="v"/>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Computer Vision Researcher | Machine Learning Researcher | Software Developer</a:t>
            </a:r>
          </a:p>
          <a:p>
            <a:pPr marL="285750" indent="-285750">
              <a:lnSpc>
                <a:spcPct val="150000"/>
              </a:lnSpc>
              <a:buSzPct val="100000"/>
              <a:buFont typeface="Wingdings" panose="05000000000000000000" pitchFamily="2" charset="2"/>
              <a:buChar char="Ø"/>
            </a:pPr>
            <a:r>
              <a:rPr lang="en-US" sz="1600" b="1" kern="0" spc="-60" dirty="0">
                <a:latin typeface="Calibri Light" panose="020F0302020204030204" pitchFamily="34" charset="0"/>
                <a:cs typeface="Calibri Light" panose="020F0302020204030204" pitchFamily="34" charset="0"/>
              </a:rPr>
              <a:t>    </a:t>
            </a:r>
            <a:r>
              <a:rPr lang="en-US" sz="1400" b="1" dirty="0"/>
              <a:t>Full Stack Developer </a:t>
            </a:r>
            <a:r>
              <a:rPr lang="en-US" sz="1600" b="1" kern="0" spc="-60" dirty="0">
                <a:latin typeface="Calibri Light" panose="020F0302020204030204" pitchFamily="34" charset="0"/>
                <a:cs typeface="Calibri Light" panose="020F0302020204030204" pitchFamily="34" charset="0"/>
              </a:rPr>
              <a:t>|</a:t>
            </a:r>
            <a:r>
              <a:rPr lang="en-US" sz="1600" kern="0" spc="-6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rPr>
              <a:t>IT Team of </a:t>
            </a:r>
            <a:r>
              <a:rPr lang="en-US" sz="1400" dirty="0" err="1">
                <a:solidFill>
                  <a:schemeClr val="accent1">
                    <a:lumMod val="75000"/>
                  </a:schemeClr>
                </a:solidFill>
                <a:hlinkClick r:id="rId7">
                  <a:extLst>
                    <a:ext uri="{A12FA001-AC4F-418D-AE19-62706E023703}">
                      <ahyp:hlinkClr xmlns:ahyp="http://schemas.microsoft.com/office/drawing/2018/hyperlinkcolor" val="tx"/>
                    </a:ext>
                  </a:extLst>
                </a:hlinkClick>
              </a:rPr>
              <a:t>ICRoM</a:t>
            </a:r>
            <a:r>
              <a:rPr lang="en-US" sz="1400" dirty="0">
                <a:solidFill>
                  <a:schemeClr val="accent1">
                    <a:lumMod val="75000"/>
                  </a:schemeClr>
                </a:solidFill>
              </a:rPr>
              <a:t> Conference </a:t>
            </a:r>
            <a:r>
              <a:rPr lang="en-US" sz="1050" kern="0" spc="-60" dirty="0">
                <a:solidFill>
                  <a:prstClr val="white">
                    <a:lumMod val="50000"/>
                  </a:prstClr>
                </a:solidFill>
                <a:latin typeface="Calibri Light" panose="020F0302020204030204" pitchFamily="34" charset="0"/>
                <a:cs typeface="Calibri Light" panose="020F0302020204030204" pitchFamily="34" charset="0"/>
              </a:rPr>
              <a:t>(2018-2023)</a:t>
            </a:r>
          </a:p>
          <a:p>
            <a:pPr marL="171450" indent="-171450">
              <a:buSzPct val="100000"/>
              <a:buFont typeface="Wingdings" panose="05000000000000000000" pitchFamily="2" charset="2"/>
              <a:buChar char="v"/>
            </a:pPr>
            <a:r>
              <a:rPr lang="en-US" sz="1200" kern="0" spc="-60" dirty="0">
                <a:solidFill>
                  <a:schemeClr val="bg1">
                    <a:lumMod val="50000"/>
                  </a:schemeClr>
                </a:solidFill>
                <a:latin typeface="Calibri Light" panose="020F0302020204030204" pitchFamily="34" charset="0"/>
                <a:cs typeface="Calibri Light" panose="020F0302020204030204" pitchFamily="34" charset="0"/>
              </a:rPr>
              <a:t>Software Developer | Full-Stack Developer</a:t>
            </a:r>
            <a:endParaRPr lang="en-US" sz="1600" kern="0" spc="-6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lnSpc>
                <a:spcPct val="150000"/>
              </a:lnSpc>
              <a:buSzPct val="100000"/>
              <a:buFont typeface="Wingdings" panose="05000000000000000000" pitchFamily="2" charset="2"/>
              <a:buChar char="Ø"/>
            </a:pPr>
            <a:r>
              <a:rPr lang="en-US" sz="1600" b="1" kern="0" spc="-60" dirty="0">
                <a:latin typeface="Calibri Light" panose="020F0302020204030204" pitchFamily="34" charset="0"/>
                <a:cs typeface="Calibri Light" panose="020F0302020204030204" pitchFamily="34" charset="0"/>
              </a:rPr>
              <a:t>    </a:t>
            </a:r>
            <a:r>
              <a:rPr lang="en-US" sz="1400" b="1" dirty="0"/>
              <a:t>CTO</a:t>
            </a:r>
            <a:r>
              <a:rPr lang="en-US" sz="1600" b="1" kern="0" spc="-60" dirty="0">
                <a:latin typeface="Calibri Light" panose="020F0302020204030204" pitchFamily="34" charset="0"/>
                <a:cs typeface="Calibri Light" panose="020F0302020204030204" pitchFamily="34" charset="0"/>
              </a:rPr>
              <a:t> | </a:t>
            </a:r>
            <a:r>
              <a:rPr lang="en-US" sz="1400" dirty="0">
                <a:solidFill>
                  <a:schemeClr val="accent1">
                    <a:lumMod val="75000"/>
                  </a:schemeClr>
                </a:solidFill>
              </a:rPr>
              <a:t>Rahbin Sanat Nasir Company </a:t>
            </a:r>
            <a:r>
              <a:rPr kumimoji="0" lang="en-US" sz="120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a:t>
            </a:r>
            <a:r>
              <a:rPr lang="en-US" sz="1050" kern="0" spc="-60" dirty="0">
                <a:solidFill>
                  <a:prstClr val="white">
                    <a:lumMod val="50000"/>
                  </a:prstClr>
                </a:solidFill>
                <a:latin typeface="Calibri Light" panose="020F0302020204030204" pitchFamily="34" charset="0"/>
                <a:cs typeface="Calibri Light" panose="020F0302020204030204" pitchFamily="34" charset="0"/>
              </a:rPr>
              <a:t>2022-2023)</a:t>
            </a:r>
          </a:p>
          <a:p>
            <a:pPr marL="171450" indent="-171450">
              <a:buSzPct val="100000"/>
              <a:buFont typeface="Wingdings" panose="05000000000000000000" pitchFamily="2" charset="2"/>
              <a:buChar char="v"/>
            </a:pPr>
            <a:r>
              <a:rPr lang="en-US" sz="1200" kern="0" spc="-60" dirty="0">
                <a:solidFill>
                  <a:schemeClr val="bg1">
                    <a:lumMod val="50000"/>
                  </a:schemeClr>
                </a:solidFill>
                <a:latin typeface="Calibri Light" panose="020F0302020204030204" pitchFamily="34" charset="0"/>
                <a:cs typeface="Calibri Light" panose="020F0302020204030204" pitchFamily="34" charset="0"/>
              </a:rPr>
              <a:t>Chief Technical Officer | Software-Hardware Designer | Computer Vision Expert</a:t>
            </a:r>
          </a:p>
          <a:p>
            <a:pPr marL="285750" indent="-285750">
              <a:lnSpc>
                <a:spcPct val="150000"/>
              </a:lnSpc>
              <a:buSzPct val="100000"/>
              <a:buFont typeface="Wingdings" panose="05000000000000000000" pitchFamily="2" charset="2"/>
              <a:buChar char="Ø"/>
              <a:defRPr/>
            </a:pPr>
            <a:r>
              <a:rPr lang="en-US" sz="1600" b="1" kern="0" spc="-60" dirty="0">
                <a:latin typeface="Calibri Light" panose="020F0302020204030204" pitchFamily="34" charset="0"/>
                <a:cs typeface="Calibri Light" panose="020F0302020204030204" pitchFamily="34" charset="0"/>
              </a:rPr>
              <a:t>    </a:t>
            </a:r>
            <a:r>
              <a:rPr lang="en-US" sz="1400" b="1" dirty="0"/>
              <a:t>Founder &amp; Developer </a:t>
            </a:r>
            <a:r>
              <a:rPr lang="en-US" sz="1600" b="1" kern="0" spc="-6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rPr>
              <a:t>BYT Team </a:t>
            </a:r>
            <a:r>
              <a:rPr lang="en-US" sz="1050" kern="0" spc="-60" dirty="0">
                <a:solidFill>
                  <a:prstClr val="white">
                    <a:lumMod val="50000"/>
                  </a:prstClr>
                </a:solidFill>
                <a:latin typeface="Calibri Light" panose="020F0302020204030204" pitchFamily="34" charset="0"/>
                <a:cs typeface="Calibri Light" panose="020F0302020204030204" pitchFamily="34" charset="0"/>
              </a:rPr>
              <a:t>(2020-2022)</a:t>
            </a:r>
          </a:p>
          <a:p>
            <a:pPr marL="171450" marR="0" lvl="0" indent="-171450" algn="l" defTabSz="457200" rtl="0" eaLnBrk="1" fontAlgn="auto" latinLnBrk="0" hangingPunct="1">
              <a:lnSpc>
                <a:spcPct val="100000"/>
              </a:lnSpc>
              <a:spcBef>
                <a:spcPts val="0"/>
              </a:spcBef>
              <a:spcAft>
                <a:spcPts val="0"/>
              </a:spcAft>
              <a:buClrTx/>
              <a:buSzPct val="100000"/>
              <a:buFont typeface="Wingdings" panose="05000000000000000000" pitchFamily="2" charset="2"/>
              <a:buChar char="v"/>
              <a:tabLst/>
              <a:defRPr/>
            </a:pPr>
            <a:r>
              <a:rPr lang="en-US" sz="1200" kern="0" spc="-60" dirty="0">
                <a:solidFill>
                  <a:prstClr val="white">
                    <a:lumMod val="50000"/>
                  </a:prstClr>
                </a:solidFill>
                <a:latin typeface="Calibri Light" panose="020F0302020204030204" pitchFamily="34" charset="0"/>
                <a:cs typeface="Calibri Light" panose="020F0302020204030204" pitchFamily="34" charset="0"/>
              </a:rPr>
              <a:t>Founder</a:t>
            </a:r>
            <a:r>
              <a:rPr kumimoji="0" lang="en-US" sz="120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 | Develop Algo Trading bots | Web Crawling | AI Engineer</a:t>
            </a:r>
          </a:p>
          <a:p>
            <a:pPr marL="285750" marR="0" lvl="0" indent="-285750" fontAlgn="auto">
              <a:lnSpc>
                <a:spcPct val="150000"/>
              </a:lnSpc>
              <a:spcBef>
                <a:spcPts val="0"/>
              </a:spcBef>
              <a:spcAft>
                <a:spcPts val="0"/>
              </a:spcAft>
              <a:buClrTx/>
              <a:buSzPct val="100000"/>
              <a:buFont typeface="Wingdings" panose="05000000000000000000" pitchFamily="2" charset="2"/>
              <a:buChar char="Ø"/>
              <a:tabLst/>
              <a:defRPr/>
            </a:pPr>
            <a:r>
              <a:rPr kumimoji="0" lang="en-US" sz="1600" b="1" i="0" u="none" strike="noStrike" kern="0" cap="none" spc="-6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a:t>
            </a:r>
            <a:r>
              <a:rPr lang="en-US" sz="1400" b="1" dirty="0"/>
              <a:t>hardware developer </a:t>
            </a:r>
            <a:r>
              <a:rPr kumimoji="0" lang="en-US" sz="1600" b="1" i="0" u="none" strike="noStrike" kern="0" cap="none" spc="-6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a:t>
            </a:r>
            <a:r>
              <a:rPr kumimoji="0" lang="en-US" sz="1600" b="1" i="0" u="none" strike="noStrike" kern="0" cap="none" spc="-60" normalizeH="0" baseline="0" noProof="0" dirty="0">
                <a:ln>
                  <a:noFill/>
                </a:ln>
                <a:solidFill>
                  <a:prstClr val="white">
                    <a:lumMod val="75000"/>
                  </a:prstClr>
                </a:solidFill>
                <a:effectLst/>
                <a:uLnTx/>
                <a:uFillTx/>
                <a:latin typeface="Calibri Light" panose="020F0302020204030204" pitchFamily="34" charset="0"/>
                <a:ea typeface="+mn-ea"/>
                <a:cs typeface="Calibri Light" panose="020F0302020204030204" pitchFamily="34" charset="0"/>
              </a:rPr>
              <a:t> </a:t>
            </a:r>
            <a:r>
              <a:rPr lang="en-US" sz="1400" dirty="0">
                <a:solidFill>
                  <a:schemeClr val="accent1">
                    <a:lumMod val="75000"/>
                  </a:schemeClr>
                </a:solidFill>
              </a:rPr>
              <a:t>Ride-On Company </a:t>
            </a:r>
            <a:r>
              <a:rPr lang="en-US" sz="1050" kern="0" spc="-60" dirty="0">
                <a:solidFill>
                  <a:prstClr val="white">
                    <a:lumMod val="50000"/>
                  </a:prstClr>
                </a:solidFill>
                <a:latin typeface="Calibri Light" panose="020F0302020204030204" pitchFamily="34" charset="0"/>
                <a:cs typeface="Calibri Light" panose="020F0302020204030204" pitchFamily="34" charset="0"/>
              </a:rPr>
              <a:t>(2017-2018)</a:t>
            </a:r>
          </a:p>
          <a:p>
            <a:pPr marL="171450" marR="0" lvl="0" indent="-171450" algn="l" defTabSz="457200" rtl="0" eaLnBrk="1" fontAlgn="auto" latinLnBrk="0" hangingPunct="1">
              <a:lnSpc>
                <a:spcPct val="100000"/>
              </a:lnSpc>
              <a:spcBef>
                <a:spcPts val="0"/>
              </a:spcBef>
              <a:spcAft>
                <a:spcPts val="0"/>
              </a:spcAft>
              <a:buClrTx/>
              <a:buSzPct val="100000"/>
              <a:buFont typeface="Wingdings" panose="05000000000000000000" pitchFamily="2" charset="2"/>
              <a:buChar char="v"/>
              <a:tabLst/>
              <a:defRPr/>
            </a:pPr>
            <a:r>
              <a:rPr kumimoji="0" lang="en-US" sz="120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Digital Electronics Engineer | Embedded Systems Developer</a:t>
            </a:r>
            <a:endParaRPr lang="en-US" sz="1400" kern="0" spc="-60" dirty="0">
              <a:solidFill>
                <a:prstClr val="white">
                  <a:lumMod val="50000"/>
                </a:prstClr>
              </a:solidFill>
              <a:latin typeface="Calibri Light" panose="020F0302020204030204" pitchFamily="34" charset="0"/>
              <a:cs typeface="Calibri Light" panose="020F0302020204030204" pitchFamily="34" charset="0"/>
            </a:endParaRPr>
          </a:p>
          <a:p>
            <a:pPr marL="285750" marR="0" lvl="0" indent="-285750" algn="l" defTabSz="457200" rtl="0" eaLnBrk="1" fontAlgn="auto" latinLnBrk="0" hangingPunct="1">
              <a:lnSpc>
                <a:spcPct val="150000"/>
              </a:lnSpc>
              <a:spcBef>
                <a:spcPts val="0"/>
              </a:spcBef>
              <a:spcAft>
                <a:spcPts val="0"/>
              </a:spcAft>
              <a:buClrTx/>
              <a:buSzPct val="100000"/>
              <a:buFont typeface="Wingdings" panose="05000000000000000000" pitchFamily="2" charset="2"/>
              <a:buChar char="Ø"/>
              <a:tabLst/>
              <a:defRPr/>
            </a:pPr>
            <a:r>
              <a:rPr kumimoji="0" lang="en-US" sz="1600" b="1" i="0" u="none" strike="noStrike" kern="0" cap="none" spc="-6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a:t>
            </a:r>
            <a:r>
              <a:rPr lang="en-US" sz="1400" b="1" dirty="0"/>
              <a:t>Team Leader, Software-Hardware developer </a:t>
            </a:r>
            <a:r>
              <a:rPr kumimoji="0" lang="en-US" sz="1600" b="1" i="0" u="none" strike="noStrike" kern="0" cap="none" spc="-60" normalizeH="0" baseline="0" noProof="0" dirty="0">
                <a:ln>
                  <a:noFill/>
                </a:ln>
                <a:solidFill>
                  <a:prstClr val="black"/>
                </a:solidFill>
                <a:effectLst/>
                <a:uLnTx/>
                <a:uFillTx/>
                <a:latin typeface="Calibri Light" panose="020F0302020204030204" pitchFamily="34" charset="0"/>
                <a:ea typeface="+mn-ea"/>
                <a:cs typeface="Calibri Light" panose="020F0302020204030204" pitchFamily="34" charset="0"/>
              </a:rPr>
              <a:t>| </a:t>
            </a:r>
            <a:r>
              <a:rPr lang="en-US" sz="1400" dirty="0">
                <a:solidFill>
                  <a:schemeClr val="accent1">
                    <a:lumMod val="75000"/>
                  </a:schemeClr>
                </a:solidFill>
              </a:rPr>
              <a:t>KN2C Robotic Team </a:t>
            </a:r>
            <a:r>
              <a:rPr kumimoji="0" lang="en-US" sz="105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a:t>
            </a:r>
            <a:r>
              <a:rPr lang="en-US" sz="1050" kern="0" spc="-60" dirty="0">
                <a:solidFill>
                  <a:prstClr val="white">
                    <a:lumMod val="50000"/>
                  </a:prstClr>
                </a:solidFill>
                <a:latin typeface="Calibri Light" panose="020F0302020204030204" pitchFamily="34" charset="0"/>
                <a:cs typeface="Calibri Light" panose="020F0302020204030204" pitchFamily="34" charset="0"/>
              </a:rPr>
              <a:t>2014-2018)</a:t>
            </a:r>
          </a:p>
          <a:p>
            <a:pPr marL="171450" marR="0" lvl="0" indent="-171450" algn="l" defTabSz="457200" rtl="0" eaLnBrk="1" fontAlgn="auto" latinLnBrk="0" hangingPunct="1">
              <a:lnSpc>
                <a:spcPct val="100000"/>
              </a:lnSpc>
              <a:spcBef>
                <a:spcPts val="0"/>
              </a:spcBef>
              <a:spcAft>
                <a:spcPts val="0"/>
              </a:spcAft>
              <a:buClrTx/>
              <a:buSzPct val="100000"/>
              <a:buFont typeface="Wingdings" panose="05000000000000000000" pitchFamily="2" charset="2"/>
              <a:buChar char="v"/>
              <a:tabLst/>
              <a:defRPr/>
            </a:pPr>
            <a:r>
              <a:rPr kumimoji="0" lang="en-US" sz="120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Human Resources Management | Digital Electronics Engineer </a:t>
            </a:r>
            <a:r>
              <a:rPr lang="en-US" sz="1200" kern="0" spc="-60" dirty="0">
                <a:solidFill>
                  <a:prstClr val="white">
                    <a:lumMod val="50000"/>
                  </a:prstClr>
                </a:solidFill>
                <a:latin typeface="Calibri Light" panose="020F0302020204030204" pitchFamily="34" charset="0"/>
                <a:cs typeface="Calibri Light" panose="020F0302020204030204" pitchFamily="34" charset="0"/>
              </a:rPr>
              <a:t>| </a:t>
            </a:r>
            <a:r>
              <a:rPr kumimoji="0" lang="en-US" sz="120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Embedded Systems Developer </a:t>
            </a:r>
          </a:p>
          <a:p>
            <a:pPr marL="171450" marR="0" lvl="0" indent="-171450" algn="l" defTabSz="457200" rtl="0" eaLnBrk="1" fontAlgn="auto" latinLnBrk="0" hangingPunct="1">
              <a:lnSpc>
                <a:spcPct val="100000"/>
              </a:lnSpc>
              <a:spcBef>
                <a:spcPts val="0"/>
              </a:spcBef>
              <a:spcAft>
                <a:spcPts val="0"/>
              </a:spcAft>
              <a:buClrTx/>
              <a:buSzPct val="100000"/>
              <a:buFont typeface="Wingdings" panose="05000000000000000000" pitchFamily="2" charset="2"/>
              <a:buChar char="v"/>
              <a:tabLst/>
              <a:defRPr/>
            </a:pPr>
            <a:r>
              <a:rPr kumimoji="0" lang="en-US" sz="1200" b="0" i="0" u="none" strike="noStrike" kern="0" cap="none" spc="-6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Software Developer and Desktop Application Designer | Junior computer vision engineer</a:t>
            </a:r>
            <a:endParaRPr kumimoji="0" lang="en-US" sz="1200" b="0" i="0" u="none" strike="noStrike" kern="0" cap="none" spc="-60" normalizeH="0" baseline="0" noProof="0" dirty="0">
              <a:ln>
                <a:noFill/>
              </a:ln>
              <a:solidFill>
                <a:srgbClr val="16DAD5"/>
              </a:solidFill>
              <a:effectLst/>
              <a:uLnTx/>
              <a:uFillTx/>
              <a:latin typeface="Calibri Light" panose="020F0302020204030204" pitchFamily="34" charset="0"/>
              <a:ea typeface="+mn-ea"/>
              <a:cs typeface="Calibri Light" panose="020F0302020204030204" pitchFamily="34" charset="0"/>
            </a:endParaRPr>
          </a:p>
        </p:txBody>
      </p:sp>
      <p:pic>
        <p:nvPicPr>
          <p:cNvPr id="9" name="Graphic 8">
            <a:extLst>
              <a:ext uri="{FF2B5EF4-FFF2-40B4-BE49-F238E27FC236}">
                <a16:creationId xmlns:a16="http://schemas.microsoft.com/office/drawing/2014/main" id="{4C095FDE-D39F-CA60-B002-72A57E78629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4320" y="4503889"/>
            <a:ext cx="205154" cy="164123"/>
          </a:xfrm>
          <a:prstGeom prst="rect">
            <a:avLst/>
          </a:prstGeom>
        </p:spPr>
      </p:pic>
      <p:cxnSp>
        <p:nvCxnSpPr>
          <p:cNvPr id="10" name="Straight Connector 9">
            <a:extLst>
              <a:ext uri="{FF2B5EF4-FFF2-40B4-BE49-F238E27FC236}">
                <a16:creationId xmlns:a16="http://schemas.microsoft.com/office/drawing/2014/main" id="{7C88D5DF-F582-9C55-609F-20ACD9B7A78C}"/>
              </a:ext>
            </a:extLst>
          </p:cNvPr>
          <p:cNvCxnSpPr>
            <a:cxnSpLocks/>
          </p:cNvCxnSpPr>
          <p:nvPr/>
        </p:nvCxnSpPr>
        <p:spPr>
          <a:xfrm>
            <a:off x="464102" y="4827323"/>
            <a:ext cx="622162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4F33314-5D7B-CB57-0F93-3D70FAFCA8B1}"/>
              </a:ext>
            </a:extLst>
          </p:cNvPr>
          <p:cNvSpPr txBox="1"/>
          <p:nvPr/>
        </p:nvSpPr>
        <p:spPr>
          <a:xfrm>
            <a:off x="648603" y="4444493"/>
            <a:ext cx="2435701" cy="369332"/>
          </a:xfrm>
          <a:prstGeom prst="rect">
            <a:avLst/>
          </a:prstGeom>
          <a:noFill/>
        </p:spPr>
        <p:txBody>
          <a:bodyPr wrap="square" rtlCol="0">
            <a:spAutoFit/>
          </a:bodyPr>
          <a:lstStyle/>
          <a:p>
            <a:r>
              <a:rPr lang="en-US" dirty="0">
                <a:solidFill>
                  <a:schemeClr val="accent1">
                    <a:lumMod val="75000"/>
                  </a:schemeClr>
                </a:solidFill>
              </a:rPr>
              <a:t>WORK EXPERINCES</a:t>
            </a:r>
          </a:p>
        </p:txBody>
      </p:sp>
      <p:sp>
        <p:nvSpPr>
          <p:cNvPr id="15" name="Teardrop 14">
            <a:extLst>
              <a:ext uri="{FF2B5EF4-FFF2-40B4-BE49-F238E27FC236}">
                <a16:creationId xmlns:a16="http://schemas.microsoft.com/office/drawing/2014/main" id="{CD146E3C-6D0E-E4E5-F020-CE620C335C07}"/>
              </a:ext>
            </a:extLst>
          </p:cNvPr>
          <p:cNvSpPr/>
          <p:nvPr/>
        </p:nvSpPr>
        <p:spPr>
          <a:xfrm flipV="1">
            <a:off x="212791" y="4453351"/>
            <a:ext cx="374283" cy="382829"/>
          </a:xfrm>
          <a:prstGeom prst="teardrop">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404040"/>
              </a:solidFill>
            </a:endParaRPr>
          </a:p>
        </p:txBody>
      </p:sp>
      <p:pic>
        <p:nvPicPr>
          <p:cNvPr id="16" name="Graphic 15">
            <a:extLst>
              <a:ext uri="{FF2B5EF4-FFF2-40B4-BE49-F238E27FC236}">
                <a16:creationId xmlns:a16="http://schemas.microsoft.com/office/drawing/2014/main" id="{A93FB9AB-1FC9-9B44-FEC2-91122DDC5E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4320" y="4501534"/>
            <a:ext cx="268748" cy="268748"/>
          </a:xfrm>
          <a:prstGeom prst="rect">
            <a:avLst/>
          </a:prstGeom>
        </p:spPr>
      </p:pic>
      <p:sp>
        <p:nvSpPr>
          <p:cNvPr id="53" name="TextBox 52">
            <a:extLst>
              <a:ext uri="{FF2B5EF4-FFF2-40B4-BE49-F238E27FC236}">
                <a16:creationId xmlns:a16="http://schemas.microsoft.com/office/drawing/2014/main" id="{3A1FDB6C-6333-A89B-506B-55D1A597D606}"/>
              </a:ext>
            </a:extLst>
          </p:cNvPr>
          <p:cNvSpPr txBox="1"/>
          <p:nvPr/>
        </p:nvSpPr>
        <p:spPr>
          <a:xfrm>
            <a:off x="274320" y="246378"/>
            <a:ext cx="4762196" cy="1292662"/>
          </a:xfrm>
          <a:prstGeom prst="rect">
            <a:avLst/>
          </a:prstGeom>
          <a:noFill/>
        </p:spPr>
        <p:txBody>
          <a:bodyPr wrap="square" rtlCol="0">
            <a:spAutoFit/>
          </a:bodyPr>
          <a:lstStyle/>
          <a:p>
            <a:r>
              <a:rPr lang="en-US" sz="1400" b="1" dirty="0"/>
              <a:t>ARAS Deep Learning Framework| </a:t>
            </a:r>
            <a:r>
              <a:rPr lang="en-US" sz="1400" dirty="0">
                <a:solidFill>
                  <a:schemeClr val="accent1">
                    <a:lumMod val="75000"/>
                  </a:schemeClr>
                </a:solidFill>
              </a:rPr>
              <a:t>A Deep </a:t>
            </a:r>
          </a:p>
          <a:p>
            <a:r>
              <a:rPr lang="en-US" sz="1400" dirty="0">
                <a:solidFill>
                  <a:schemeClr val="accent1">
                    <a:lumMod val="75000"/>
                  </a:schemeClr>
                </a:solidFill>
              </a:rPr>
              <a:t>Learning Framework For object detection</a:t>
            </a:r>
          </a:p>
          <a:p>
            <a:pPr marL="285750" indent="-285750">
              <a:buFont typeface="Wingdings" panose="05000000000000000000" pitchFamily="2" charset="2"/>
              <a:buChar char="v"/>
            </a:pPr>
            <a:r>
              <a:rPr lang="en-US" sz="1200" dirty="0">
                <a:solidFill>
                  <a:schemeClr val="accent1">
                    <a:lumMod val="75000"/>
                  </a:schemeClr>
                </a:solidFill>
                <a:hlinkClick r:id="rId12">
                  <a:extLst>
                    <a:ext uri="{A12FA001-AC4F-418D-AE19-62706E023703}">
                      <ahyp:hlinkClr xmlns:ahyp="http://schemas.microsoft.com/office/drawing/2018/hyperlinkcolor" val="tx"/>
                    </a:ext>
                  </a:extLst>
                </a:hlinkClick>
              </a:rPr>
              <a:t>https://github.com/msinamsina/ARAS-DeepLearning-FW</a:t>
            </a:r>
            <a:endParaRPr lang="en-US" sz="1200" dirty="0">
              <a:solidFill>
                <a:schemeClr val="accent1">
                  <a:lumMod val="75000"/>
                </a:schemeClr>
              </a:solidFill>
            </a:endParaRPr>
          </a:p>
          <a:p>
            <a:pPr marL="285750" indent="-285750">
              <a:buFont typeface="Wingdings" panose="05000000000000000000" pitchFamily="2" charset="2"/>
              <a:buChar char="v"/>
            </a:pPr>
            <a:r>
              <a:rPr lang="en-US" sz="1200" dirty="0">
                <a:solidFill>
                  <a:schemeClr val="bg1">
                    <a:lumMod val="50000"/>
                  </a:schemeClr>
                </a:solidFill>
              </a:rPr>
              <a:t>In this project, a deep learning framework has been created from scratch for the object detection task, specifically designed for detecting pupils and </a:t>
            </a:r>
            <a:r>
              <a:rPr lang="en-US" sz="1200" dirty="0" err="1">
                <a:solidFill>
                  <a:schemeClr val="bg1">
                    <a:lumMod val="50000"/>
                  </a:schemeClr>
                </a:solidFill>
              </a:rPr>
              <a:t>Capsulorhexis</a:t>
            </a:r>
            <a:r>
              <a:rPr lang="en-US" sz="1200" dirty="0">
                <a:solidFill>
                  <a:schemeClr val="bg1">
                    <a:lumMod val="50000"/>
                  </a:schemeClr>
                </a:solidFill>
              </a:rPr>
              <a:t> surgery instruments.</a:t>
            </a:r>
          </a:p>
        </p:txBody>
      </p:sp>
      <p:grpSp>
        <p:nvGrpSpPr>
          <p:cNvPr id="59" name="Group 58">
            <a:extLst>
              <a:ext uri="{FF2B5EF4-FFF2-40B4-BE49-F238E27FC236}">
                <a16:creationId xmlns:a16="http://schemas.microsoft.com/office/drawing/2014/main" id="{3C04297A-10B6-16EE-6C58-50D30450A0C1}"/>
              </a:ext>
            </a:extLst>
          </p:cNvPr>
          <p:cNvGrpSpPr/>
          <p:nvPr/>
        </p:nvGrpSpPr>
        <p:grpSpPr>
          <a:xfrm>
            <a:off x="4248850" y="253740"/>
            <a:ext cx="952664" cy="346247"/>
            <a:chOff x="4449513" y="3205946"/>
            <a:chExt cx="1860840" cy="601476"/>
          </a:xfrm>
        </p:grpSpPr>
        <p:pic>
          <p:nvPicPr>
            <p:cNvPr id="60" name="Picture 8">
              <a:extLst>
                <a:ext uri="{FF2B5EF4-FFF2-40B4-BE49-F238E27FC236}">
                  <a16:creationId xmlns:a16="http://schemas.microsoft.com/office/drawing/2014/main" id="{D09A1102-9CB8-5B59-D5F9-D169F4A9EE5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colorTemperature colorTemp="1876"/>
                      </a14:imgEffect>
                      <a14:imgEffect>
                        <a14:saturation sat="259000"/>
                      </a14:imgEffect>
                    </a14:imgLayer>
                  </a14:imgProps>
                </a:ext>
                <a:ext uri="{28A0092B-C50C-407E-A947-70E740481C1C}">
                  <a14:useLocalDpi xmlns:a14="http://schemas.microsoft.com/office/drawing/2010/main" val="0"/>
                </a:ext>
              </a:extLst>
            </a:blip>
            <a:srcRect/>
            <a:stretch>
              <a:fillRect/>
            </a:stretch>
          </p:blipFill>
          <p:spPr bwMode="auto">
            <a:xfrm>
              <a:off x="5384271" y="3304514"/>
              <a:ext cx="322510" cy="397388"/>
            </a:xfrm>
            <a:prstGeom prst="rect">
              <a:avLst/>
            </a:prstGeom>
            <a:noFill/>
          </p:spPr>
        </p:pic>
        <p:grpSp>
          <p:nvGrpSpPr>
            <p:cNvPr id="61" name="Group 60">
              <a:extLst>
                <a:ext uri="{FF2B5EF4-FFF2-40B4-BE49-F238E27FC236}">
                  <a16:creationId xmlns:a16="http://schemas.microsoft.com/office/drawing/2014/main" id="{B91BE3B4-52AA-F9FE-D7BB-D5043D59023C}"/>
                </a:ext>
              </a:extLst>
            </p:cNvPr>
            <p:cNvGrpSpPr/>
            <p:nvPr/>
          </p:nvGrpSpPr>
          <p:grpSpPr>
            <a:xfrm>
              <a:off x="5728985" y="3205946"/>
              <a:ext cx="581368" cy="601476"/>
              <a:chOff x="5552904" y="6449292"/>
              <a:chExt cx="634129" cy="670216"/>
            </a:xfrm>
          </p:grpSpPr>
          <p:pic>
            <p:nvPicPr>
              <p:cNvPr id="64" name="Picture 46" descr="TensorFlow Bootcamp - OpenCV University">
                <a:extLst>
                  <a:ext uri="{FF2B5EF4-FFF2-40B4-BE49-F238E27FC236}">
                    <a16:creationId xmlns:a16="http://schemas.microsoft.com/office/drawing/2014/main" id="{3E042831-422B-AB4B-F470-FFB352B66E0B}"/>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63456"/>
              <a:stretch/>
            </p:blipFill>
            <p:spPr bwMode="auto">
              <a:xfrm>
                <a:off x="5631798" y="6449292"/>
                <a:ext cx="372176" cy="45829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6" descr="TensorFlow Bootcamp - OpenCV University">
                <a:extLst>
                  <a:ext uri="{FF2B5EF4-FFF2-40B4-BE49-F238E27FC236}">
                    <a16:creationId xmlns:a16="http://schemas.microsoft.com/office/drawing/2014/main" id="{C052D0E3-19C7-25CB-0A6D-82A127B2481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7736"/>
              <a:stretch/>
            </p:blipFill>
            <p:spPr bwMode="auto">
              <a:xfrm>
                <a:off x="5552904" y="6661209"/>
                <a:ext cx="634129" cy="458299"/>
              </a:xfrm>
              <a:prstGeom prst="rect">
                <a:avLst/>
              </a:prstGeom>
              <a:noFill/>
              <a:extLst>
                <a:ext uri="{909E8E84-426E-40DD-AFC4-6F175D3DCCD1}">
                  <a14:hiddenFill xmlns:a14="http://schemas.microsoft.com/office/drawing/2010/main">
                    <a:solidFill>
                      <a:srgbClr val="FFFFFF"/>
                    </a:solidFill>
                  </a14:hiddenFill>
                </a:ext>
              </a:extLst>
            </p:spPr>
          </p:pic>
        </p:grpSp>
        <p:pic>
          <p:nvPicPr>
            <p:cNvPr id="62" name="Picture 50" descr="PyTorch: A Comprehensive Guide to Common Mistakes">
              <a:extLst>
                <a:ext uri="{FF2B5EF4-FFF2-40B4-BE49-F238E27FC236}">
                  <a16:creationId xmlns:a16="http://schemas.microsoft.com/office/drawing/2014/main" id="{EF2848EE-2BC6-2D91-FF55-534B5995BFC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9513" y="3366295"/>
              <a:ext cx="454237" cy="29468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3" name="Picture 52" descr="Download Tensorflow Js PNG Image with No Background - PNGkey.com">
              <a:extLst>
                <a:ext uri="{FF2B5EF4-FFF2-40B4-BE49-F238E27FC236}">
                  <a16:creationId xmlns:a16="http://schemas.microsoft.com/office/drawing/2014/main" id="{6F5D0AA2-069A-8050-7250-066E6C62FB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4430" y="3336574"/>
              <a:ext cx="387349" cy="324405"/>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Exemptions Lengthy for Hazmat Placarding | Tank Transport">
            <a:extLst>
              <a:ext uri="{FF2B5EF4-FFF2-40B4-BE49-F238E27FC236}">
                <a16:creationId xmlns:a16="http://schemas.microsoft.com/office/drawing/2014/main" id="{314C842E-9465-0FB2-A3F6-4AF88D6712C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83634" y="1741781"/>
            <a:ext cx="1117517" cy="77475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A1606CE-CD39-BCEC-E9A7-5D14A6CC0537}"/>
              </a:ext>
            </a:extLst>
          </p:cNvPr>
          <p:cNvPicPr>
            <a:picLocks noChangeAspect="1"/>
          </p:cNvPicPr>
          <p:nvPr/>
        </p:nvPicPr>
        <p:blipFill>
          <a:blip r:embed="rId16"/>
          <a:stretch>
            <a:fillRect/>
          </a:stretch>
        </p:blipFill>
        <p:spPr>
          <a:xfrm>
            <a:off x="5483634" y="2837074"/>
            <a:ext cx="1100046" cy="756214"/>
          </a:xfrm>
          <a:prstGeom prst="rect">
            <a:avLst/>
          </a:prstGeom>
        </p:spPr>
      </p:pic>
      <p:pic>
        <p:nvPicPr>
          <p:cNvPr id="54" name="Picture 2">
            <a:extLst>
              <a:ext uri="{FF2B5EF4-FFF2-40B4-BE49-F238E27FC236}">
                <a16:creationId xmlns:a16="http://schemas.microsoft.com/office/drawing/2014/main" id="{3E275493-E197-8F70-737A-C8B54EB1D1A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86400" y="246378"/>
            <a:ext cx="1120646" cy="840484"/>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a:extLst>
              <a:ext uri="{FF2B5EF4-FFF2-40B4-BE49-F238E27FC236}">
                <a16:creationId xmlns:a16="http://schemas.microsoft.com/office/drawing/2014/main" id="{3E33C0BC-99D3-3965-EA0F-B2F0FCF91393}"/>
              </a:ext>
            </a:extLst>
          </p:cNvPr>
          <p:cNvPicPr>
            <a:picLocks noChangeAspect="1"/>
          </p:cNvPicPr>
          <p:nvPr/>
        </p:nvPicPr>
        <p:blipFill>
          <a:blip r:embed="rId18"/>
          <a:stretch>
            <a:fillRect/>
          </a:stretch>
        </p:blipFill>
        <p:spPr>
          <a:xfrm>
            <a:off x="5483634" y="3229041"/>
            <a:ext cx="441677" cy="385070"/>
          </a:xfrm>
          <a:prstGeom prst="rect">
            <a:avLst/>
          </a:prstGeom>
        </p:spPr>
      </p:pic>
      <p:pic>
        <p:nvPicPr>
          <p:cNvPr id="27" name="Picture 26">
            <a:extLst>
              <a:ext uri="{FF2B5EF4-FFF2-40B4-BE49-F238E27FC236}">
                <a16:creationId xmlns:a16="http://schemas.microsoft.com/office/drawing/2014/main" id="{6CE52817-17C4-3532-AD46-51FA620478CA}"/>
              </a:ext>
            </a:extLst>
          </p:cNvPr>
          <p:cNvPicPr>
            <a:picLocks noChangeAspect="1"/>
          </p:cNvPicPr>
          <p:nvPr/>
        </p:nvPicPr>
        <p:blipFill>
          <a:blip r:embed="rId18"/>
          <a:stretch>
            <a:fillRect/>
          </a:stretch>
        </p:blipFill>
        <p:spPr>
          <a:xfrm>
            <a:off x="5483634" y="2148664"/>
            <a:ext cx="441677" cy="385070"/>
          </a:xfrm>
          <a:prstGeom prst="rect">
            <a:avLst/>
          </a:prstGeom>
        </p:spPr>
      </p:pic>
      <p:pic>
        <p:nvPicPr>
          <p:cNvPr id="55" name="Picture 54">
            <a:extLst>
              <a:ext uri="{FF2B5EF4-FFF2-40B4-BE49-F238E27FC236}">
                <a16:creationId xmlns:a16="http://schemas.microsoft.com/office/drawing/2014/main" id="{6B09CB05-63E3-3891-0BFD-0F5D6957493C}"/>
              </a:ext>
            </a:extLst>
          </p:cNvPr>
          <p:cNvPicPr>
            <a:picLocks noChangeAspect="1"/>
          </p:cNvPicPr>
          <p:nvPr/>
        </p:nvPicPr>
        <p:blipFill>
          <a:blip r:embed="rId19"/>
          <a:stretch>
            <a:fillRect/>
          </a:stretch>
        </p:blipFill>
        <p:spPr>
          <a:xfrm>
            <a:off x="5486400" y="716419"/>
            <a:ext cx="427259" cy="385071"/>
          </a:xfrm>
          <a:prstGeom prst="rect">
            <a:avLst/>
          </a:prstGeom>
        </p:spPr>
      </p:pic>
      <p:pic>
        <p:nvPicPr>
          <p:cNvPr id="12" name="Picture 11">
            <a:extLst>
              <a:ext uri="{FF2B5EF4-FFF2-40B4-BE49-F238E27FC236}">
                <a16:creationId xmlns:a16="http://schemas.microsoft.com/office/drawing/2014/main" id="{22B40DB7-8D32-D607-E777-380405961678}"/>
              </a:ext>
            </a:extLst>
          </p:cNvPr>
          <p:cNvPicPr>
            <a:picLocks noChangeAspect="1" noChangeArrowheads="1"/>
          </p:cNvPicPr>
          <p:nvPr/>
        </p:nvPicPr>
        <p:blipFill>
          <a:blip r:embed="rId20">
            <a:extLst>
              <a:ext uri="{BEBA8EAE-BF5A-486C-A8C5-ECC9F3942E4B}">
                <a14:imgProps xmlns:a14="http://schemas.microsoft.com/office/drawing/2010/main">
                  <a14:imgLayer r:embed="rId21">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67834" y="7244861"/>
            <a:ext cx="172177" cy="186885"/>
          </a:xfrm>
          <a:prstGeom prst="rect">
            <a:avLst/>
          </a:prstGeom>
          <a:noFill/>
        </p:spPr>
      </p:pic>
      <p:pic>
        <p:nvPicPr>
          <p:cNvPr id="17" name="Picture 2" descr="ARAS logo">
            <a:extLst>
              <a:ext uri="{FF2B5EF4-FFF2-40B4-BE49-F238E27FC236}">
                <a16:creationId xmlns:a16="http://schemas.microsoft.com/office/drawing/2014/main" id="{C64510C3-8C8F-BC5C-A28D-FE983B34BE4F}"/>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7834" y="6155728"/>
            <a:ext cx="195136" cy="19457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6CF1D57A-FCAA-17E4-42D2-A45A0B41461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67834" y="6726474"/>
            <a:ext cx="207277" cy="142217"/>
          </a:xfrm>
          <a:prstGeom prst="rect">
            <a:avLst/>
          </a:prstGeom>
        </p:spPr>
      </p:pic>
      <p:pic>
        <p:nvPicPr>
          <p:cNvPr id="19" name="Picture 10" descr="@msina-me">
            <a:extLst>
              <a:ext uri="{FF2B5EF4-FFF2-40B4-BE49-F238E27FC236}">
                <a16:creationId xmlns:a16="http://schemas.microsoft.com/office/drawing/2014/main" id="{4AE69635-C0CE-A661-41BE-B2A1C5D58F3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67834" y="5618849"/>
            <a:ext cx="195136" cy="1945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KN2C Robotic Team">
            <a:extLst>
              <a:ext uri="{FF2B5EF4-FFF2-40B4-BE49-F238E27FC236}">
                <a16:creationId xmlns:a16="http://schemas.microsoft.com/office/drawing/2014/main" id="{D44E87AC-FEFC-B49F-20CB-ED4ABFD9E91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54685" y="8929168"/>
            <a:ext cx="233574" cy="160892"/>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0FAF5EEC-7448-2ABE-01FC-0430A59E964D}"/>
              </a:ext>
            </a:extLst>
          </p:cNvPr>
          <p:cNvGrpSpPr/>
          <p:nvPr/>
        </p:nvGrpSpPr>
        <p:grpSpPr>
          <a:xfrm>
            <a:off x="567834" y="8376749"/>
            <a:ext cx="257762" cy="159659"/>
            <a:chOff x="289810" y="7741174"/>
            <a:chExt cx="595278" cy="439714"/>
          </a:xfrm>
        </p:grpSpPr>
        <p:pic>
          <p:nvPicPr>
            <p:cNvPr id="21" name="Picture 20" descr="2KfYudi22KfZiiDYrdmC2YjZgtmKIC0g2LXZhtin2YrYuSDYp9ix2KrYqNin2LfZiiDYsdin2YrYr9in2YY=">
              <a:extLst>
                <a:ext uri="{FF2B5EF4-FFF2-40B4-BE49-F238E27FC236}">
                  <a16:creationId xmlns:a16="http://schemas.microsoft.com/office/drawing/2014/main" id="{7532B14A-AC74-5DAD-83E0-5BE05D513957}"/>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5523" t="3404" r="-1703" b="53477"/>
            <a:stretch/>
          </p:blipFill>
          <p:spPr bwMode="auto">
            <a:xfrm>
              <a:off x="289810" y="7741174"/>
              <a:ext cx="595278" cy="284524"/>
            </a:xfrm>
            <a:prstGeom prst="rect">
              <a:avLst/>
            </a:prstGeom>
            <a:noFill/>
          </p:spPr>
        </p:pic>
        <p:pic>
          <p:nvPicPr>
            <p:cNvPr id="29" name="Picture 28" descr="2KfYudi22KfZiiDYrdmC2YjZgtmKIC0g2LXZhtin2YrYuSDYp9ix2KrYqNin2LfZiiDYsdin2YrYr9in2YY=">
              <a:extLst>
                <a:ext uri="{FF2B5EF4-FFF2-40B4-BE49-F238E27FC236}">
                  <a16:creationId xmlns:a16="http://schemas.microsoft.com/office/drawing/2014/main" id="{5BDC755C-D72E-A39B-241C-3738E5245B12}"/>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5414" t="43442" r="-1704" b="214"/>
            <a:stretch/>
          </p:blipFill>
          <p:spPr bwMode="auto">
            <a:xfrm>
              <a:off x="316405" y="7986043"/>
              <a:ext cx="387752" cy="194845"/>
            </a:xfrm>
            <a:prstGeom prst="rect">
              <a:avLst/>
            </a:prstGeom>
            <a:noFill/>
          </p:spPr>
        </p:pic>
      </p:grpSp>
      <p:pic>
        <p:nvPicPr>
          <p:cNvPr id="33" name="Picture 32">
            <a:extLst>
              <a:ext uri="{FF2B5EF4-FFF2-40B4-BE49-F238E27FC236}">
                <a16:creationId xmlns:a16="http://schemas.microsoft.com/office/drawing/2014/main" id="{6280BE21-C8B3-3D7F-338F-A6094B79ADB4}"/>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67834" y="7809597"/>
            <a:ext cx="194670" cy="194112"/>
          </a:xfrm>
          <a:prstGeom prst="rect">
            <a:avLst/>
          </a:prstGeom>
        </p:spPr>
      </p:pic>
      <p:sp>
        <p:nvSpPr>
          <p:cNvPr id="34" name="Rectangle: Rounded Corners 33">
            <a:extLst>
              <a:ext uri="{FF2B5EF4-FFF2-40B4-BE49-F238E27FC236}">
                <a16:creationId xmlns:a16="http://schemas.microsoft.com/office/drawing/2014/main" id="{01EDF22A-25C2-2BBC-7EE7-D50ACBA6BA7A}"/>
              </a:ext>
            </a:extLst>
          </p:cNvPr>
          <p:cNvSpPr/>
          <p:nvPr/>
        </p:nvSpPr>
        <p:spPr>
          <a:xfrm>
            <a:off x="567834" y="5093076"/>
            <a:ext cx="164298" cy="16089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85112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254CBA95-ABC7-643A-C348-84326C597AA3}"/>
              </a:ext>
            </a:extLst>
          </p:cNvPr>
          <p:cNvSpPr txBox="1"/>
          <p:nvPr/>
        </p:nvSpPr>
        <p:spPr>
          <a:xfrm>
            <a:off x="182880" y="3491405"/>
            <a:ext cx="6574149" cy="6124754"/>
          </a:xfrm>
          <a:prstGeom prst="rect">
            <a:avLst/>
          </a:prstGeom>
          <a:noFill/>
        </p:spPr>
        <p:txBody>
          <a:bodyPr wrap="square">
            <a:spAutoFit/>
          </a:bodyPr>
          <a:lstStyle/>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Image Processing and Machine Vision in Surgery and Its Training </a:t>
            </a:r>
            <a:r>
              <a:rPr lang="en-US" sz="1400" u="sng" dirty="0">
                <a:solidFill>
                  <a:schemeClr val="accent1">
                    <a:lumMod val="75000"/>
                  </a:schemeClr>
                </a:solidFill>
                <a:latin typeface="Calibri Light" panose="020F0302020204030204" pitchFamily="34" charset="0"/>
                <a:cs typeface="Calibri Light" panose="020F0302020204030204" pitchFamily="34" charset="0"/>
              </a:rPr>
              <a:t>https://joc.kntu.ac.ir/article-1-999-en.html</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Automating surgical procedures using image processing and machine vision, focusing on instrument tracking and skill assessment. Reviewed datasets and advancements in image-guided systems for robotic assistance.</a:t>
            </a:r>
          </a:p>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ARAS-</a:t>
            </a:r>
            <a:r>
              <a:rPr lang="en-US" sz="1400" b="1" dirty="0" err="1">
                <a:latin typeface="Calibri Light" panose="020F0302020204030204" pitchFamily="34" charset="0"/>
                <a:cs typeface="Calibri Light" panose="020F0302020204030204" pitchFamily="34" charset="0"/>
              </a:rPr>
              <a:t>Farabi</a:t>
            </a:r>
            <a:r>
              <a:rPr lang="en-US" sz="1400" b="1" dirty="0">
                <a:latin typeface="Calibri Light" panose="020F0302020204030204" pitchFamily="34" charset="0"/>
                <a:cs typeface="Calibri Light" panose="020F0302020204030204" pitchFamily="34" charset="0"/>
              </a:rPr>
              <a:t> Experimental Framework for Skill Assessment in </a:t>
            </a:r>
            <a:r>
              <a:rPr lang="en-US" sz="1400" b="1" dirty="0" err="1">
                <a:latin typeface="Calibri Light" panose="020F0302020204030204" pitchFamily="34" charset="0"/>
                <a:cs typeface="Calibri Light" panose="020F0302020204030204" pitchFamily="34" charset="0"/>
              </a:rPr>
              <a:t>Capsulorhexis</a:t>
            </a:r>
            <a:r>
              <a:rPr lang="en-US" sz="1400" b="1" dirty="0">
                <a:latin typeface="Calibri Light" panose="020F0302020204030204" pitchFamily="34" charset="0"/>
                <a:cs typeface="Calibri Light" panose="020F0302020204030204" pitchFamily="34" charset="0"/>
              </a:rPr>
              <a:t> Surgery</a:t>
            </a:r>
            <a:r>
              <a:rPr lang="en-US" sz="1600" b="1"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hlinkClick r:id="rId2">
                  <a:extLst>
                    <a:ext uri="{A12FA001-AC4F-418D-AE19-62706E023703}">
                      <ahyp:hlinkClr xmlns:ahyp="http://schemas.microsoft.com/office/drawing/2018/hyperlinkcolor" val="tx"/>
                    </a:ext>
                  </a:extLst>
                </a:hlinkClick>
              </a:rPr>
              <a:t>https://ieeexplore.ieee.org/document/9663494/</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This article proposes a new dataset for </a:t>
            </a:r>
            <a:r>
              <a:rPr lang="en-US" sz="1400" dirty="0" err="1">
                <a:solidFill>
                  <a:schemeClr val="bg1">
                    <a:lumMod val="50000"/>
                  </a:schemeClr>
                </a:solidFill>
                <a:latin typeface="Calibri Light" panose="020F0302020204030204" pitchFamily="34" charset="0"/>
                <a:cs typeface="Calibri Light" panose="020F0302020204030204" pitchFamily="34" charset="0"/>
              </a:rPr>
              <a:t>Capsulorhexis</a:t>
            </a:r>
            <a:r>
              <a:rPr lang="en-US" sz="1400" dirty="0">
                <a:solidFill>
                  <a:schemeClr val="bg1">
                    <a:lumMod val="50000"/>
                  </a:schemeClr>
                </a:solidFill>
                <a:latin typeface="Calibri Light" panose="020F0302020204030204" pitchFamily="34" charset="0"/>
                <a:cs typeface="Calibri Light" panose="020F0302020204030204" pitchFamily="34" charset="0"/>
              </a:rPr>
              <a:t> Surgery and introduces a new deep learning framework.</a:t>
            </a:r>
          </a:p>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Surgical Instrument Tracking for </a:t>
            </a:r>
            <a:r>
              <a:rPr lang="en-US" sz="1400" b="1" dirty="0" err="1">
                <a:latin typeface="Calibri Light" panose="020F0302020204030204" pitchFamily="34" charset="0"/>
                <a:cs typeface="Calibri Light" panose="020F0302020204030204" pitchFamily="34" charset="0"/>
              </a:rPr>
              <a:t>Capsulorhexis</a:t>
            </a:r>
            <a:r>
              <a:rPr lang="en-US" sz="1400" b="1" dirty="0">
                <a:latin typeface="Calibri Light" panose="020F0302020204030204" pitchFamily="34" charset="0"/>
                <a:cs typeface="Calibri Light" panose="020F0302020204030204" pitchFamily="34" charset="0"/>
              </a:rPr>
              <a:t> Eye Surgery Based on Siamese Networks </a:t>
            </a:r>
            <a:r>
              <a:rPr lang="en-US" sz="1400" dirty="0">
                <a:solidFill>
                  <a:schemeClr val="accent1">
                    <a:lumMod val="75000"/>
                  </a:schemeClr>
                </a:solidFill>
                <a:latin typeface="Calibri Light" panose="020F0302020204030204" pitchFamily="34" charset="0"/>
                <a:cs typeface="Calibri Light" panose="020F0302020204030204" pitchFamily="34" charset="0"/>
                <a:hlinkClick r:id="rId3">
                  <a:extLst>
                    <a:ext uri="{A12FA001-AC4F-418D-AE19-62706E023703}">
                      <ahyp:hlinkClr xmlns:ahyp="http://schemas.microsoft.com/office/drawing/2018/hyperlinkcolor" val="tx"/>
                    </a:ext>
                  </a:extLst>
                </a:hlinkClick>
              </a:rPr>
              <a:t>https://ieeexplore.ieee.org/document/10025355/</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Surgical instrument tracking is a challenging task that can be used for evaluating surgeon performance. This paper presents a new method for tracking surgical instruments during </a:t>
            </a:r>
            <a:r>
              <a:rPr lang="en-US" sz="1400" dirty="0" err="1">
                <a:solidFill>
                  <a:schemeClr val="bg1">
                    <a:lumMod val="50000"/>
                  </a:schemeClr>
                </a:solidFill>
                <a:latin typeface="Calibri Light" panose="020F0302020204030204" pitchFamily="34" charset="0"/>
                <a:cs typeface="Calibri Light" panose="020F0302020204030204" pitchFamily="34" charset="0"/>
              </a:rPr>
              <a:t>Capsulorhexis</a:t>
            </a:r>
            <a:r>
              <a:rPr lang="en-US" sz="1400" dirty="0">
                <a:solidFill>
                  <a:schemeClr val="bg1">
                    <a:lumMod val="50000"/>
                  </a:schemeClr>
                </a:solidFill>
                <a:latin typeface="Calibri Light" panose="020F0302020204030204" pitchFamily="34" charset="0"/>
                <a:cs typeface="Calibri Light" panose="020F0302020204030204" pitchFamily="34" charset="0"/>
              </a:rPr>
              <a:t> Surgery.</a:t>
            </a:r>
          </a:p>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Closed-form Inverse kinematics Equations of a Robotic Finger Mechanism</a:t>
            </a:r>
            <a:r>
              <a:rPr lang="en-US" sz="1600" b="1"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hlinkClick r:id="rId4">
                  <a:extLst>
                    <a:ext uri="{A12FA001-AC4F-418D-AE19-62706E023703}">
                      <ahyp:hlinkClr xmlns:ahyp="http://schemas.microsoft.com/office/drawing/2018/hyperlinkcolor" val="tx"/>
                    </a:ext>
                  </a:extLst>
                </a:hlinkClick>
              </a:rPr>
              <a:t>https://ieeexplore.ieee.org/document/9663448</a:t>
            </a:r>
            <a:br>
              <a:rPr lang="en-US" sz="14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Obtaining closed-form inverse kinematics equations for serial arms with arbitrary structures is a challenging task. However, this article proposes closed-form inverse kinematics equations that can be used for a large group of serial robots with fewer than 5 links.</a:t>
            </a:r>
          </a:p>
          <a:p>
            <a:pPr marL="285750" indent="-285750">
              <a:spcAft>
                <a:spcPts val="1200"/>
              </a:spcAft>
              <a:buClr>
                <a:schemeClr val="tx1"/>
              </a:buClr>
              <a:buSzPct val="100000"/>
              <a:buFont typeface="Wingdings" panose="05000000000000000000" pitchFamily="2" charset="2"/>
              <a:buChar char="Ø"/>
            </a:pPr>
            <a:r>
              <a:rPr lang="en-US" sz="1400" b="1" dirty="0" err="1">
                <a:latin typeface="Calibri Light" panose="020F0302020204030204" pitchFamily="34" charset="0"/>
                <a:cs typeface="Calibri Light" panose="020F0302020204030204" pitchFamily="34" charset="0"/>
              </a:rPr>
              <a:t>RoboCup</a:t>
            </a:r>
            <a:r>
              <a:rPr lang="en-US" sz="1400" b="1" dirty="0">
                <a:latin typeface="Calibri Light" panose="020F0302020204030204" pitchFamily="34" charset="0"/>
                <a:cs typeface="Calibri Light" panose="020F0302020204030204" pitchFamily="34" charset="0"/>
              </a:rPr>
              <a:t> rescue 2017 team description paper KN2C </a:t>
            </a:r>
            <a:br>
              <a:rPr lang="en-US" sz="1200" dirty="0">
                <a:latin typeface="Calibri Light" panose="020F0302020204030204" pitchFamily="34" charset="0"/>
                <a:cs typeface="Calibri Light" panose="020F0302020204030204" pitchFamily="34" charset="0"/>
              </a:rPr>
            </a:br>
            <a:r>
              <a:rPr lang="en-US" sz="1200" dirty="0">
                <a:solidFill>
                  <a:schemeClr val="accent1">
                    <a:lumMod val="75000"/>
                  </a:schemeClr>
                </a:solidFill>
                <a:latin typeface="Calibri Light" panose="020F0302020204030204" pitchFamily="34" charset="0"/>
                <a:cs typeface="Calibri Light" panose="020F0302020204030204" pitchFamily="34" charset="0"/>
                <a:hlinkClick r:id="rId5">
                  <a:extLst>
                    <a:ext uri="{A12FA001-AC4F-418D-AE19-62706E023703}">
                      <ahyp:hlinkClr xmlns:ahyp="http://schemas.microsoft.com/office/drawing/2018/hyperlinkcolor" val="tx"/>
                    </a:ext>
                  </a:extLst>
                </a:hlinkClick>
              </a:rPr>
              <a:t>https://robocup-rescue.github.io/team_description_papers/2017/Champ2017_Iran_KN2C.pdf</a:t>
            </a:r>
            <a:br>
              <a:rPr lang="en-US" sz="1600" dirty="0">
                <a:solidFill>
                  <a:srgbClr val="16DAD5"/>
                </a:solidFill>
                <a:latin typeface="Calibri Light" panose="020F0302020204030204" pitchFamily="34" charset="0"/>
                <a:cs typeface="Calibri Light" panose="020F0302020204030204" pitchFamily="34" charset="0"/>
              </a:rPr>
            </a:br>
            <a:r>
              <a:rPr lang="en-US" sz="1400" dirty="0">
                <a:solidFill>
                  <a:schemeClr val="bg1">
                    <a:lumMod val="50000"/>
                  </a:schemeClr>
                </a:solidFill>
                <a:latin typeface="Calibri Light" panose="020F0302020204030204" pitchFamily="34" charset="0"/>
                <a:cs typeface="Calibri Light" panose="020F0302020204030204" pitchFamily="34" charset="0"/>
              </a:rPr>
              <a:t>This article introduces a UGV Robot designed with a focus on minimizing reliance on prebuilt parts (both electrical and mechanical) and reducing the total cost, not only for robotic competitions but also with the goal of later global use in rescue missions.</a:t>
            </a:r>
            <a:endParaRPr lang="en-US" sz="1200" dirty="0">
              <a:solidFill>
                <a:schemeClr val="bg1">
                  <a:lumMod val="50000"/>
                </a:schemeClr>
              </a:solidFill>
              <a:latin typeface="Calibri Light" panose="020F0302020204030204" pitchFamily="34" charset="0"/>
              <a:cs typeface="Calibri Light" panose="020F0302020204030204" pitchFamily="34" charset="0"/>
            </a:endParaRPr>
          </a:p>
        </p:txBody>
      </p:sp>
      <p:cxnSp>
        <p:nvCxnSpPr>
          <p:cNvPr id="19" name="Straight Connector 18">
            <a:extLst>
              <a:ext uri="{FF2B5EF4-FFF2-40B4-BE49-F238E27FC236}">
                <a16:creationId xmlns:a16="http://schemas.microsoft.com/office/drawing/2014/main" id="{162AA617-6E87-F7E0-CDFC-F65B490944FB}"/>
              </a:ext>
            </a:extLst>
          </p:cNvPr>
          <p:cNvCxnSpPr>
            <a:cxnSpLocks/>
          </p:cNvCxnSpPr>
          <p:nvPr/>
        </p:nvCxnSpPr>
        <p:spPr>
          <a:xfrm>
            <a:off x="335154" y="3269536"/>
            <a:ext cx="6307253"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Teardrop 19">
            <a:extLst>
              <a:ext uri="{FF2B5EF4-FFF2-40B4-BE49-F238E27FC236}">
                <a16:creationId xmlns:a16="http://schemas.microsoft.com/office/drawing/2014/main" id="{EA11784F-FC36-B4AF-F7D3-98282C9B244B}"/>
              </a:ext>
            </a:extLst>
          </p:cNvPr>
          <p:cNvSpPr/>
          <p:nvPr/>
        </p:nvSpPr>
        <p:spPr>
          <a:xfrm flipV="1">
            <a:off x="52129" y="2892311"/>
            <a:ext cx="407399" cy="382829"/>
          </a:xfrm>
          <a:prstGeom prst="teardrop">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75000"/>
                </a:schemeClr>
              </a:solidFill>
            </a:endParaRPr>
          </a:p>
        </p:txBody>
      </p:sp>
      <p:sp>
        <p:nvSpPr>
          <p:cNvPr id="21" name="TextBox 20">
            <a:extLst>
              <a:ext uri="{FF2B5EF4-FFF2-40B4-BE49-F238E27FC236}">
                <a16:creationId xmlns:a16="http://schemas.microsoft.com/office/drawing/2014/main" id="{8B6D48B3-10C0-95E2-AB50-3D8ED222776A}"/>
              </a:ext>
            </a:extLst>
          </p:cNvPr>
          <p:cNvSpPr txBox="1"/>
          <p:nvPr/>
        </p:nvSpPr>
        <p:spPr>
          <a:xfrm>
            <a:off x="592200" y="2938586"/>
            <a:ext cx="1421442" cy="338554"/>
          </a:xfrm>
          <a:prstGeom prst="rect">
            <a:avLst/>
          </a:prstGeom>
          <a:noFill/>
        </p:spPr>
        <p:txBody>
          <a:bodyPr wrap="square" rtlCol="0">
            <a:spAutoFit/>
          </a:bodyPr>
          <a:lstStyle/>
          <a:p>
            <a:r>
              <a:rPr lang="en-US" sz="1600" dirty="0">
                <a:solidFill>
                  <a:schemeClr val="accent1">
                    <a:lumMod val="75000"/>
                  </a:schemeClr>
                </a:solidFill>
              </a:rPr>
              <a:t>PUBLICATIONS</a:t>
            </a:r>
          </a:p>
        </p:txBody>
      </p:sp>
      <p:sp>
        <p:nvSpPr>
          <p:cNvPr id="22" name="TextBox 21">
            <a:extLst>
              <a:ext uri="{FF2B5EF4-FFF2-40B4-BE49-F238E27FC236}">
                <a16:creationId xmlns:a16="http://schemas.microsoft.com/office/drawing/2014/main" id="{A69FC155-CE80-CCA7-B53E-5833E295A8C0}"/>
              </a:ext>
            </a:extLst>
          </p:cNvPr>
          <p:cNvSpPr txBox="1"/>
          <p:nvPr/>
        </p:nvSpPr>
        <p:spPr>
          <a:xfrm>
            <a:off x="2013642" y="2937415"/>
            <a:ext cx="4494595" cy="276999"/>
          </a:xfrm>
          <a:prstGeom prst="rect">
            <a:avLst/>
          </a:prstGeom>
          <a:noFill/>
        </p:spPr>
        <p:txBody>
          <a:bodyPr wrap="square">
            <a:spAutoFit/>
          </a:bodyPr>
          <a:lstStyle/>
          <a:p>
            <a:r>
              <a:rPr lang="en-US" sz="1200" b="1" u="none" dirty="0">
                <a:solidFill>
                  <a:schemeClr val="accent1">
                    <a:lumMod val="75000"/>
                  </a:schemeClr>
                </a:solidFill>
                <a:hlinkClick r:id="rId6">
                  <a:extLst>
                    <a:ext uri="{A12FA001-AC4F-418D-AE19-62706E023703}">
                      <ahyp:hlinkClr xmlns:ahyp="http://schemas.microsoft.com/office/drawing/2018/hyperlinkcolor" val="tx"/>
                    </a:ext>
                  </a:extLst>
                </a:hlinkClick>
              </a:rPr>
              <a:t>https://scholar.google.com/citations?user=ejhATTMAAAAJ&amp;hl=en</a:t>
            </a:r>
            <a:endParaRPr lang="en-US" sz="1200" b="1" u="none" dirty="0">
              <a:solidFill>
                <a:schemeClr val="accent1">
                  <a:lumMod val="75000"/>
                </a:schemeClr>
              </a:solidFill>
            </a:endParaRPr>
          </a:p>
        </p:txBody>
      </p:sp>
      <p:pic>
        <p:nvPicPr>
          <p:cNvPr id="23" name="Graphic 22">
            <a:extLst>
              <a:ext uri="{FF2B5EF4-FFF2-40B4-BE49-F238E27FC236}">
                <a16:creationId xmlns:a16="http://schemas.microsoft.com/office/drawing/2014/main" id="{DDF3A9C3-5351-7E21-8703-E36A91B760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1835" y="2969908"/>
            <a:ext cx="209592" cy="239534"/>
          </a:xfrm>
          <a:prstGeom prst="rect">
            <a:avLst/>
          </a:prstGeom>
        </p:spPr>
      </p:pic>
      <p:cxnSp>
        <p:nvCxnSpPr>
          <p:cNvPr id="24" name="Straight Connector 23">
            <a:extLst>
              <a:ext uri="{FF2B5EF4-FFF2-40B4-BE49-F238E27FC236}">
                <a16:creationId xmlns:a16="http://schemas.microsoft.com/office/drawing/2014/main" id="{BA1A6230-4F60-D73D-A099-DCA5BE516009}"/>
              </a:ext>
            </a:extLst>
          </p:cNvPr>
          <p:cNvCxnSpPr>
            <a:cxnSpLocks/>
          </p:cNvCxnSpPr>
          <p:nvPr/>
        </p:nvCxnSpPr>
        <p:spPr>
          <a:xfrm flipV="1">
            <a:off x="486688" y="497237"/>
            <a:ext cx="6247565" cy="323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ardrop 24">
            <a:extLst>
              <a:ext uri="{FF2B5EF4-FFF2-40B4-BE49-F238E27FC236}">
                <a16:creationId xmlns:a16="http://schemas.microsoft.com/office/drawing/2014/main" id="{14171BDA-8EF3-2D7A-9271-6926E94024EF}"/>
              </a:ext>
            </a:extLst>
          </p:cNvPr>
          <p:cNvSpPr/>
          <p:nvPr/>
        </p:nvSpPr>
        <p:spPr>
          <a:xfrm flipV="1">
            <a:off x="168164" y="146961"/>
            <a:ext cx="381000" cy="394854"/>
          </a:xfrm>
          <a:prstGeom prst="teardrop">
            <a:avLst/>
          </a:prstGeom>
          <a:solidFill>
            <a:schemeClr val="accent1">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b="1"/>
          </a:p>
        </p:txBody>
      </p:sp>
      <p:sp>
        <p:nvSpPr>
          <p:cNvPr id="26" name="TextBox 25">
            <a:extLst>
              <a:ext uri="{FF2B5EF4-FFF2-40B4-BE49-F238E27FC236}">
                <a16:creationId xmlns:a16="http://schemas.microsoft.com/office/drawing/2014/main" id="{070A20ED-E0F1-138C-D0F3-B87F66065AC3}"/>
              </a:ext>
            </a:extLst>
          </p:cNvPr>
          <p:cNvSpPr txBox="1"/>
          <p:nvPr/>
        </p:nvSpPr>
        <p:spPr>
          <a:xfrm>
            <a:off x="664435" y="149461"/>
            <a:ext cx="4468777" cy="369332"/>
          </a:xfrm>
          <a:prstGeom prst="rect">
            <a:avLst/>
          </a:prstGeom>
          <a:noFill/>
        </p:spPr>
        <p:txBody>
          <a:bodyPr wrap="square" rtlCol="0">
            <a:spAutoFit/>
          </a:bodyPr>
          <a:lstStyle/>
          <a:p>
            <a:r>
              <a:rPr lang="en-US" dirty="0">
                <a:solidFill>
                  <a:schemeClr val="accent1">
                    <a:lumMod val="75000"/>
                  </a:schemeClr>
                </a:solidFill>
              </a:rPr>
              <a:t>ACHIVMENTS AND HONOR</a:t>
            </a:r>
          </a:p>
        </p:txBody>
      </p:sp>
      <p:sp>
        <p:nvSpPr>
          <p:cNvPr id="27" name="TextBox 26">
            <a:extLst>
              <a:ext uri="{FF2B5EF4-FFF2-40B4-BE49-F238E27FC236}">
                <a16:creationId xmlns:a16="http://schemas.microsoft.com/office/drawing/2014/main" id="{41C12800-2DCE-41E8-B250-857A9CF5601C}"/>
              </a:ext>
            </a:extLst>
          </p:cNvPr>
          <p:cNvSpPr txBox="1"/>
          <p:nvPr/>
        </p:nvSpPr>
        <p:spPr>
          <a:xfrm>
            <a:off x="182880" y="621392"/>
            <a:ext cx="6535301" cy="2154436"/>
          </a:xfrm>
          <a:prstGeom prst="rect">
            <a:avLst/>
          </a:prstGeom>
          <a:noFill/>
        </p:spPr>
        <p:txBody>
          <a:bodyPr wrap="square" rtlCol="0">
            <a:spAutoFit/>
          </a:bodyPr>
          <a:lstStyle/>
          <a:p>
            <a:pPr marL="285750" indent="-285750">
              <a:spcAft>
                <a:spcPts val="1200"/>
              </a:spcAft>
              <a:buClr>
                <a:schemeClr val="tx1"/>
              </a:buClr>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Top Rank (Second Place) | </a:t>
            </a:r>
            <a:r>
              <a:rPr lang="en-US" sz="1400" dirty="0">
                <a:solidFill>
                  <a:schemeClr val="accent1">
                    <a:lumMod val="75000"/>
                  </a:schemeClr>
                </a:solidFill>
                <a:latin typeface="Calibri Light" panose="020F0302020204030204" pitchFamily="34" charset="0"/>
                <a:cs typeface="Calibri Light" panose="020F0302020204030204" pitchFamily="34" charset="0"/>
              </a:rPr>
              <a:t>In the undergraduate Level (M. Sc)                                 </a:t>
            </a:r>
            <a:r>
              <a:rPr lang="en-US" sz="1100" dirty="0">
                <a:solidFill>
                  <a:schemeClr val="bg1">
                    <a:lumMod val="50000"/>
                  </a:schemeClr>
                </a:solidFill>
                <a:latin typeface="Calibri Light" panose="020F0302020204030204" pitchFamily="34" charset="0"/>
                <a:cs typeface="Calibri Light" panose="020F0302020204030204" pitchFamily="34" charset="0"/>
              </a:rPr>
              <a:t>2023</a:t>
            </a:r>
          </a:p>
          <a:p>
            <a:pPr marL="285750" indent="-285750">
              <a:spcAft>
                <a:spcPts val="1200"/>
              </a:spcAft>
              <a:buClr>
                <a:schemeClr val="tx1"/>
              </a:buClr>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IEEE Reviewer |  </a:t>
            </a:r>
            <a:r>
              <a:rPr lang="en-US" sz="1400" dirty="0">
                <a:solidFill>
                  <a:schemeClr val="accent1">
                    <a:lumMod val="75000"/>
                  </a:schemeClr>
                </a:solidFill>
                <a:latin typeface="Calibri Light" panose="020F0302020204030204" pitchFamily="34" charset="0"/>
                <a:cs typeface="Calibri Light" panose="020F0302020204030204" pitchFamily="34" charset="0"/>
              </a:rPr>
              <a:t>Review in IEEE Transactions on Medical Robotics and Bionics    </a:t>
            </a:r>
            <a:r>
              <a:rPr kumimoji="0" lang="en-US" sz="1100" b="0" i="0" u="none" strike="noStrike" kern="1200" cap="none" spc="0" normalizeH="0" baseline="0" noProof="0" dirty="0">
                <a:ln>
                  <a:noFill/>
                </a:ln>
                <a:solidFill>
                  <a:prstClr val="white">
                    <a:lumMod val="50000"/>
                  </a:prstClr>
                </a:solidFill>
                <a:effectLst/>
                <a:uLnTx/>
                <a:uFillTx/>
                <a:latin typeface="Calibri Light" panose="020F0302020204030204" pitchFamily="34" charset="0"/>
                <a:ea typeface="+mn-ea"/>
                <a:cs typeface="Calibri Light" panose="020F0302020204030204" pitchFamily="34" charset="0"/>
              </a:rPr>
              <a:t>2023</a:t>
            </a:r>
            <a:endParaRPr lang="en-US" sz="1400" dirty="0">
              <a:solidFill>
                <a:srgbClr val="16DAD5"/>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Third place </a:t>
            </a:r>
            <a:r>
              <a:rPr lang="en-US" sz="140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rPr>
              <a:t>RoboCup Asia-pacific Rescue robot league                                           </a:t>
            </a:r>
            <a:r>
              <a:rPr lang="en-US" sz="1100" dirty="0">
                <a:solidFill>
                  <a:schemeClr val="bg1">
                    <a:lumMod val="50000"/>
                  </a:schemeClr>
                </a:solidFill>
                <a:latin typeface="Calibri Light" panose="020F0302020204030204" pitchFamily="34" charset="0"/>
                <a:cs typeface="Calibri Light" panose="020F0302020204030204" pitchFamily="34" charset="0"/>
              </a:rPr>
              <a:t>2018</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Third place </a:t>
            </a:r>
            <a:r>
              <a:rPr lang="en-US" sz="140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rPr>
              <a:t>Iran Open Rescue robot league                                                      </a:t>
            </a:r>
            <a:r>
              <a:rPr lang="en-US" sz="1100" dirty="0">
                <a:solidFill>
                  <a:schemeClr val="bg1">
                    <a:lumMod val="50000"/>
                  </a:schemeClr>
                </a:solidFill>
                <a:latin typeface="Calibri Light" panose="020F0302020204030204" pitchFamily="34" charset="0"/>
                <a:cs typeface="Calibri Light" panose="020F0302020204030204" pitchFamily="34" charset="0"/>
              </a:rPr>
              <a:t>2017, 2018</a:t>
            </a:r>
          </a:p>
          <a:p>
            <a:pPr marL="285750" indent="-285750">
              <a:spcAft>
                <a:spcPts val="1200"/>
              </a:spcAft>
              <a:buClr>
                <a:schemeClr val="tx1"/>
              </a:buClr>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Second place </a:t>
            </a:r>
            <a:r>
              <a:rPr lang="en-US" sz="140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rPr>
              <a:t>ICRoM Creative Exhibition                                                                    </a:t>
            </a:r>
            <a:r>
              <a:rPr lang="en-US" sz="1100" dirty="0">
                <a:solidFill>
                  <a:schemeClr val="bg1">
                    <a:lumMod val="50000"/>
                  </a:schemeClr>
                </a:solidFill>
                <a:latin typeface="Calibri Light" panose="020F0302020204030204" pitchFamily="34" charset="0"/>
                <a:cs typeface="Calibri Light" panose="020F0302020204030204" pitchFamily="34" charset="0"/>
              </a:rPr>
              <a:t>2016</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Fifth place </a:t>
            </a:r>
            <a:r>
              <a:rPr lang="en-US" sz="140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rPr>
              <a:t>RoboCup Rescue robot league                                                                  </a:t>
            </a:r>
            <a:r>
              <a:rPr lang="en-US" sz="1100" dirty="0">
                <a:solidFill>
                  <a:schemeClr val="bg1">
                    <a:lumMod val="50000"/>
                  </a:schemeClr>
                </a:solidFill>
                <a:latin typeface="Calibri Light" panose="020F0302020204030204" pitchFamily="34" charset="0"/>
                <a:cs typeface="Calibri Light" panose="020F0302020204030204" pitchFamily="34" charset="0"/>
              </a:rPr>
              <a:t>2017</a:t>
            </a:r>
            <a:endParaRPr lang="en-US" sz="1400" dirty="0">
              <a:solidFill>
                <a:schemeClr val="bg1">
                  <a:lumMod val="50000"/>
                </a:schemeClr>
              </a:solidFill>
              <a:latin typeface="Calibri Light" panose="020F0302020204030204" pitchFamily="34" charset="0"/>
              <a:cs typeface="Calibri Light" panose="020F0302020204030204" pitchFamily="34" charset="0"/>
            </a:endParaRPr>
          </a:p>
        </p:txBody>
      </p:sp>
      <p:pic>
        <p:nvPicPr>
          <p:cNvPr id="28" name="Graphic 27">
            <a:extLst>
              <a:ext uri="{FF2B5EF4-FFF2-40B4-BE49-F238E27FC236}">
                <a16:creationId xmlns:a16="http://schemas.microsoft.com/office/drawing/2014/main" id="{0A586CC8-1F85-EA1E-C0F1-2825875CA26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47612" y="250622"/>
            <a:ext cx="219017" cy="194682"/>
          </a:xfrm>
          <a:prstGeom prst="rect">
            <a:avLst/>
          </a:prstGeom>
        </p:spPr>
      </p:pic>
    </p:spTree>
    <p:extLst>
      <p:ext uri="{BB962C8B-B14F-4D97-AF65-F5344CB8AC3E}">
        <p14:creationId xmlns:p14="http://schemas.microsoft.com/office/powerpoint/2010/main" val="1894111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ardrop 7">
            <a:extLst>
              <a:ext uri="{FF2B5EF4-FFF2-40B4-BE49-F238E27FC236}">
                <a16:creationId xmlns:a16="http://schemas.microsoft.com/office/drawing/2014/main" id="{969A4FA2-1E96-B7A6-7743-7B96743D79DD}"/>
              </a:ext>
            </a:extLst>
          </p:cNvPr>
          <p:cNvSpPr/>
          <p:nvPr/>
        </p:nvSpPr>
        <p:spPr>
          <a:xfrm flipV="1">
            <a:off x="95581" y="198048"/>
            <a:ext cx="376541" cy="394854"/>
          </a:xfrm>
          <a:prstGeom prst="teardrop">
            <a:avLst/>
          </a:prstGeom>
          <a:solidFill>
            <a:schemeClr val="accent1">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sz="1400" b="1"/>
          </a:p>
        </p:txBody>
      </p:sp>
      <p:cxnSp>
        <p:nvCxnSpPr>
          <p:cNvPr id="9" name="Straight Connector 8">
            <a:extLst>
              <a:ext uri="{FF2B5EF4-FFF2-40B4-BE49-F238E27FC236}">
                <a16:creationId xmlns:a16="http://schemas.microsoft.com/office/drawing/2014/main" id="{5AF6655A-A9B2-F711-D55B-714860A448FB}"/>
              </a:ext>
            </a:extLst>
          </p:cNvPr>
          <p:cNvCxnSpPr>
            <a:cxnSpLocks/>
          </p:cNvCxnSpPr>
          <p:nvPr/>
        </p:nvCxnSpPr>
        <p:spPr>
          <a:xfrm>
            <a:off x="478552" y="592902"/>
            <a:ext cx="618311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6986205-FA94-EBD5-CDCC-8C59EDB94419}"/>
              </a:ext>
            </a:extLst>
          </p:cNvPr>
          <p:cNvSpPr txBox="1"/>
          <p:nvPr/>
        </p:nvSpPr>
        <p:spPr>
          <a:xfrm>
            <a:off x="547100" y="210809"/>
            <a:ext cx="2405627" cy="369332"/>
          </a:xfrm>
          <a:prstGeom prst="rect">
            <a:avLst/>
          </a:prstGeom>
          <a:noFill/>
        </p:spPr>
        <p:txBody>
          <a:bodyPr wrap="square" rtlCol="0">
            <a:spAutoFit/>
          </a:bodyPr>
          <a:lstStyle/>
          <a:p>
            <a:r>
              <a:rPr lang="en-US" dirty="0">
                <a:solidFill>
                  <a:schemeClr val="accent1">
                    <a:lumMod val="75000"/>
                  </a:schemeClr>
                </a:solidFill>
              </a:rPr>
              <a:t>TEACHING EXPERINCES</a:t>
            </a:r>
          </a:p>
        </p:txBody>
      </p:sp>
      <p:sp>
        <p:nvSpPr>
          <p:cNvPr id="11" name="TextBox 10">
            <a:extLst>
              <a:ext uri="{FF2B5EF4-FFF2-40B4-BE49-F238E27FC236}">
                <a16:creationId xmlns:a16="http://schemas.microsoft.com/office/drawing/2014/main" id="{C1C00BB4-C07E-12C8-119C-3351BAF2F12F}"/>
              </a:ext>
            </a:extLst>
          </p:cNvPr>
          <p:cNvSpPr txBox="1"/>
          <p:nvPr/>
        </p:nvSpPr>
        <p:spPr>
          <a:xfrm>
            <a:off x="182880" y="732319"/>
            <a:ext cx="6574149" cy="2154436"/>
          </a:xfrm>
          <a:prstGeom prst="rect">
            <a:avLst/>
          </a:prstGeom>
          <a:noFill/>
        </p:spPr>
        <p:txBody>
          <a:bodyPr wrap="square" rtlCol="0">
            <a:spAutoFit/>
          </a:bodyPr>
          <a:lstStyle/>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Computer Vision &amp; Deep Learning Course </a:t>
            </a:r>
            <a:r>
              <a:rPr lang="en-US" sz="1400" dirty="0">
                <a:latin typeface="Calibri Light" panose="020F0302020204030204" pitchFamily="34" charset="0"/>
                <a:cs typeface="Calibri Light" panose="020F0302020204030204" pitchFamily="34" charset="0"/>
              </a:rPr>
              <a:t>|</a:t>
            </a:r>
            <a:r>
              <a:rPr lang="en-US" sz="1400" dirty="0">
                <a:solidFill>
                  <a:schemeClr val="bg1">
                    <a:lumMod val="85000"/>
                  </a:schemeClr>
                </a:solidFill>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rPr>
              <a:t>ARAS Academy </a:t>
            </a:r>
            <a:r>
              <a:rPr lang="en-US" sz="1100" dirty="0">
                <a:solidFill>
                  <a:schemeClr val="bg1">
                    <a:lumMod val="50000"/>
                  </a:schemeClr>
                </a:solidFill>
                <a:latin typeface="Calibri Light" panose="020F0302020204030204" pitchFamily="34" charset="0"/>
                <a:cs typeface="Calibri Light" panose="020F0302020204030204" pitchFamily="34" charset="0"/>
              </a:rPr>
              <a:t>(2022)</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Robotics for kids </a:t>
            </a:r>
            <a:r>
              <a:rPr lang="en-US" sz="140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rPr>
              <a:t>ARAS Academy </a:t>
            </a:r>
            <a:r>
              <a:rPr lang="en-US" sz="1100" dirty="0">
                <a:solidFill>
                  <a:schemeClr val="bg1">
                    <a:lumMod val="50000"/>
                  </a:schemeClr>
                </a:solidFill>
                <a:latin typeface="Calibri Light" panose="020F0302020204030204" pitchFamily="34" charset="0"/>
                <a:cs typeface="Calibri Light" panose="020F0302020204030204" pitchFamily="34" charset="0"/>
              </a:rPr>
              <a:t>(2019)</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TA of Robotics Course </a:t>
            </a:r>
            <a:r>
              <a:rPr lang="en-US" sz="1400" dirty="0">
                <a:latin typeface="Calibri Light" panose="020F0302020204030204" pitchFamily="34" charset="0"/>
                <a:cs typeface="Calibri Light" panose="020F0302020204030204" pitchFamily="34" charset="0"/>
              </a:rPr>
              <a:t>|</a:t>
            </a:r>
            <a:r>
              <a:rPr lang="en-US" sz="1400" dirty="0">
                <a:solidFill>
                  <a:schemeClr val="accent1">
                    <a:lumMod val="75000"/>
                  </a:schemeClr>
                </a:solidFill>
                <a:latin typeface="Calibri Light" panose="020F0302020204030204" pitchFamily="34" charset="0"/>
                <a:cs typeface="Calibri Light" panose="020F0302020204030204" pitchFamily="34" charset="0"/>
              </a:rPr>
              <a:t>K. N. Toosi university of Technology </a:t>
            </a:r>
            <a:r>
              <a:rPr lang="en-US" sz="1100" dirty="0">
                <a:solidFill>
                  <a:schemeClr val="bg1">
                    <a:lumMod val="50000"/>
                  </a:schemeClr>
                </a:solidFill>
                <a:latin typeface="Calibri Light" panose="020F0302020204030204" pitchFamily="34" charset="0"/>
                <a:cs typeface="Calibri Light" panose="020F0302020204030204" pitchFamily="34" charset="0"/>
              </a:rPr>
              <a:t>(2017,2016)</a:t>
            </a:r>
          </a:p>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TA of Micro-Processors Course </a:t>
            </a:r>
            <a:r>
              <a:rPr lang="en-US" sz="140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rPr>
              <a:t>K. N. Toosi university of Technology </a:t>
            </a:r>
            <a:r>
              <a:rPr lang="en-US" sz="1400" dirty="0">
                <a:solidFill>
                  <a:schemeClr val="bg1">
                    <a:lumMod val="85000"/>
                  </a:schemeClr>
                </a:solidFill>
                <a:latin typeface="Calibri Light" panose="020F0302020204030204" pitchFamily="34" charset="0"/>
                <a:cs typeface="Calibri Light" panose="020F0302020204030204" pitchFamily="34" charset="0"/>
              </a:rPr>
              <a:t>(</a:t>
            </a:r>
            <a:r>
              <a:rPr lang="en-US" sz="1100" dirty="0">
                <a:solidFill>
                  <a:schemeClr val="bg1">
                    <a:lumMod val="50000"/>
                  </a:schemeClr>
                </a:solidFill>
                <a:latin typeface="Calibri Light" panose="020F0302020204030204" pitchFamily="34" charset="0"/>
                <a:cs typeface="Calibri Light" panose="020F0302020204030204" pitchFamily="34" charset="0"/>
              </a:rPr>
              <a:t>2015)</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Electronic in robotic </a:t>
            </a:r>
            <a:r>
              <a:rPr lang="en-US" sz="140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rPr>
              <a:t>KN2C Laboratory  </a:t>
            </a:r>
            <a:r>
              <a:rPr lang="en-US" sz="1100" dirty="0">
                <a:solidFill>
                  <a:schemeClr val="bg1">
                    <a:lumMod val="50000"/>
                  </a:schemeClr>
                </a:solidFill>
                <a:latin typeface="Calibri Light" panose="020F0302020204030204" pitchFamily="34" charset="0"/>
                <a:cs typeface="Calibri Light" panose="020F0302020204030204" pitchFamily="34" charset="0"/>
              </a:rPr>
              <a:t>(2016)</a:t>
            </a:r>
            <a:endParaRPr lang="en-US" sz="1400" dirty="0">
              <a:solidFill>
                <a:schemeClr val="bg1">
                  <a:lumMod val="50000"/>
                </a:schemeClr>
              </a:solidFill>
              <a:latin typeface="Calibri Light" panose="020F0302020204030204" pitchFamily="34" charset="0"/>
              <a:cs typeface="Calibri Light" panose="020F0302020204030204" pitchFamily="34" charset="0"/>
            </a:endParaRPr>
          </a:p>
          <a:p>
            <a:pPr marL="285750" indent="-285750">
              <a:spcAft>
                <a:spcPts val="1200"/>
              </a:spcAft>
              <a:buClr>
                <a:schemeClr val="tx1"/>
              </a:buClr>
              <a:buSzPct val="100000"/>
              <a:buFont typeface="Wingdings" panose="05000000000000000000" pitchFamily="2" charset="2"/>
              <a:buChar char="Ø"/>
            </a:pPr>
            <a:r>
              <a:rPr lang="en-US" sz="1400" b="1" dirty="0">
                <a:latin typeface="Calibri Light" panose="020F0302020204030204" pitchFamily="34" charset="0"/>
                <a:cs typeface="Calibri Light" panose="020F0302020204030204" pitchFamily="34" charset="0"/>
              </a:rPr>
              <a:t>Robotics for kids </a:t>
            </a:r>
            <a:r>
              <a:rPr lang="en-US" sz="1400" dirty="0">
                <a:latin typeface="Calibri Light" panose="020F0302020204030204" pitchFamily="34" charset="0"/>
                <a:cs typeface="Calibri Light" panose="020F0302020204030204" pitchFamily="34" charset="0"/>
              </a:rPr>
              <a:t>| </a:t>
            </a:r>
            <a:r>
              <a:rPr lang="en-US" sz="1400" dirty="0">
                <a:solidFill>
                  <a:schemeClr val="accent1">
                    <a:lumMod val="75000"/>
                  </a:schemeClr>
                </a:solidFill>
                <a:latin typeface="Calibri Light" panose="020F0302020204030204" pitchFamily="34" charset="0"/>
                <a:cs typeface="Calibri Light" panose="020F0302020204030204" pitchFamily="34" charset="0"/>
              </a:rPr>
              <a:t>Seyidkhandan neighborhood hall </a:t>
            </a:r>
            <a:r>
              <a:rPr lang="en-US" sz="1100" dirty="0">
                <a:solidFill>
                  <a:schemeClr val="bg1">
                    <a:lumMod val="50000"/>
                  </a:schemeClr>
                </a:solidFill>
                <a:latin typeface="Calibri Light" panose="020F0302020204030204" pitchFamily="34" charset="0"/>
                <a:cs typeface="Calibri Light" panose="020F0302020204030204" pitchFamily="34" charset="0"/>
              </a:rPr>
              <a:t>(2017)</a:t>
            </a:r>
            <a:endParaRPr lang="en-US" sz="1400" dirty="0">
              <a:solidFill>
                <a:schemeClr val="bg1">
                  <a:lumMod val="50000"/>
                </a:schemeClr>
              </a:solidFill>
              <a:latin typeface="Calibri Light" panose="020F0302020204030204" pitchFamily="34" charset="0"/>
              <a:cs typeface="Calibri Light" panose="020F0302020204030204" pitchFamily="34" charset="0"/>
            </a:endParaRPr>
          </a:p>
        </p:txBody>
      </p:sp>
      <p:pic>
        <p:nvPicPr>
          <p:cNvPr id="12" name="Graphic 11">
            <a:extLst>
              <a:ext uri="{FF2B5EF4-FFF2-40B4-BE49-F238E27FC236}">
                <a16:creationId xmlns:a16="http://schemas.microsoft.com/office/drawing/2014/main" id="{9DFFC5EE-1275-C706-33EE-05D69BB487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1835" y="297986"/>
            <a:ext cx="264241" cy="211392"/>
          </a:xfrm>
          <a:prstGeom prst="rect">
            <a:avLst/>
          </a:prstGeom>
        </p:spPr>
      </p:pic>
    </p:spTree>
    <p:extLst>
      <p:ext uri="{BB962C8B-B14F-4D97-AF65-F5344CB8AC3E}">
        <p14:creationId xmlns:p14="http://schemas.microsoft.com/office/powerpoint/2010/main" val="1373149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5671</TotalTime>
  <Words>1318</Words>
  <Application>Microsoft Office PowerPoint</Application>
  <PresentationFormat>A4 Paper (210x297 mm)</PresentationFormat>
  <Paragraphs>126</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Msina Allahkaram</dc:creator>
  <cp:lastModifiedBy>Msina Allahkaram</cp:lastModifiedBy>
  <cp:revision>50</cp:revision>
  <dcterms:created xsi:type="dcterms:W3CDTF">2023-08-10T19:45:57Z</dcterms:created>
  <dcterms:modified xsi:type="dcterms:W3CDTF">2024-12-06T18:08:32Z</dcterms:modified>
</cp:coreProperties>
</file>